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8"/>
  </p:notesMasterIdLst>
  <p:sldIdLst>
    <p:sldId id="257" r:id="rId3"/>
    <p:sldId id="280" r:id="rId4"/>
    <p:sldId id="258" r:id="rId5"/>
    <p:sldId id="281" r:id="rId6"/>
    <p:sldId id="273" r:id="rId7"/>
    <p:sldId id="284" r:id="rId8"/>
    <p:sldId id="275" r:id="rId9"/>
    <p:sldId id="264" r:id="rId10"/>
    <p:sldId id="276" r:id="rId11"/>
    <p:sldId id="265" r:id="rId12"/>
    <p:sldId id="267" r:id="rId13"/>
    <p:sldId id="282" r:id="rId14"/>
    <p:sldId id="269" r:id="rId15"/>
    <p:sldId id="277" r:id="rId16"/>
    <p:sldId id="270"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66F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62515" autoAdjust="0"/>
  </p:normalViewPr>
  <p:slideViewPr>
    <p:cSldViewPr>
      <p:cViewPr varScale="1">
        <p:scale>
          <a:sx n="70" d="100"/>
          <a:sy n="70" d="100"/>
        </p:scale>
        <p:origin x="-28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6FA5F-39FA-4EB3-9926-E0DA4AC131D0}" type="doc">
      <dgm:prSet loTypeId="urn:microsoft.com/office/officeart/2005/8/layout/process4" loCatId="process" qsTypeId="urn:microsoft.com/office/officeart/2005/8/quickstyle/3d3" qsCatId="3D" csTypeId="urn:microsoft.com/office/officeart/2005/8/colors/accent1_2" csCatId="accent1" phldr="1"/>
      <dgm:spPr/>
      <dgm:t>
        <a:bodyPr/>
        <a:lstStyle/>
        <a:p>
          <a:endParaRPr lang="zh-CN" altLang="en-US"/>
        </a:p>
      </dgm:t>
    </dgm:pt>
    <dgm:pt modelId="{E4194FA3-F590-4F5D-8CA5-465B1DC916DE}">
      <dgm:prSet phldrT="[文本]" custT="1"/>
      <dgm:spPr/>
      <dgm:t>
        <a:bodyPr/>
        <a:lstStyle/>
        <a:p>
          <a:pPr>
            <a:lnSpc>
              <a:spcPct val="0"/>
            </a:lnSpc>
          </a:pPr>
          <a:r>
            <a:rPr lang="en-US" altLang="zh-CN" sz="2000" dirty="0" smtClean="0"/>
            <a:t>Mapping (M-moves)</a:t>
          </a:r>
          <a:endParaRPr lang="zh-CN" altLang="en-US" sz="2000" dirty="0"/>
        </a:p>
      </dgm:t>
    </dgm:pt>
    <dgm:pt modelId="{7C85A61C-A82F-4BDF-AB93-0833D2254BCF}" type="parTrans" cxnId="{7A717D34-EA2A-43D0-9557-20C713A53062}">
      <dgm:prSet/>
      <dgm:spPr/>
      <dgm:t>
        <a:bodyPr/>
        <a:lstStyle/>
        <a:p>
          <a:endParaRPr lang="zh-CN" altLang="en-US"/>
        </a:p>
      </dgm:t>
    </dgm:pt>
    <dgm:pt modelId="{1541D2EB-62D5-4373-B2A6-0354230DCAB7}" type="sibTrans" cxnId="{7A717D34-EA2A-43D0-9557-20C713A53062}">
      <dgm:prSet/>
      <dgm:spPr/>
      <dgm:t>
        <a:bodyPr/>
        <a:lstStyle/>
        <a:p>
          <a:endParaRPr lang="zh-CN" altLang="en-US"/>
        </a:p>
      </dgm:t>
    </dgm:pt>
    <dgm:pt modelId="{1EC7567B-E0B4-430E-9914-B9DCF173D311}">
      <dgm:prSet phldrT="[文本]" custT="1"/>
      <dgm:spPr/>
      <dgm:t>
        <a:bodyPr/>
        <a:lstStyle/>
        <a:p>
          <a:r>
            <a:rPr lang="en-US" altLang="zh-CN" sz="1800" dirty="0" smtClean="0">
              <a:solidFill>
                <a:srgbClr val="08519C"/>
              </a:solidFill>
              <a:ea typeface="ＭＳ Ｐゴシック" charset="-128"/>
              <a:cs typeface="Calibri"/>
            </a:rPr>
            <a:t>Move a task from an PE to another PE</a:t>
          </a:r>
          <a:br>
            <a:rPr lang="en-US" altLang="zh-CN" sz="1800" dirty="0" smtClean="0">
              <a:solidFill>
                <a:srgbClr val="08519C"/>
              </a:solidFill>
              <a:ea typeface="ＭＳ Ｐゴシック" charset="-128"/>
              <a:cs typeface="Calibri"/>
            </a:rPr>
          </a:br>
          <a:r>
            <a:rPr lang="en-US" altLang="zh-CN" sz="1800" b="1" u="sng" dirty="0" smtClean="0">
              <a:solidFill>
                <a:srgbClr val="08519C"/>
              </a:solidFill>
              <a:ea typeface="ＭＳ Ｐゴシック" charset="-128"/>
              <a:cs typeface="Calibri"/>
            </a:rPr>
            <a:t> Or </a:t>
          </a:r>
          <a:r>
            <a:rPr lang="en-US" altLang="zh-CN" sz="1800" dirty="0" smtClean="0">
              <a:solidFill>
                <a:srgbClr val="08519C"/>
              </a:solidFill>
              <a:ea typeface="ＭＳ Ｐゴシック" charset="-128"/>
              <a:cs typeface="Calibri"/>
            </a:rPr>
            <a:t>Swap two tasks between PEs</a:t>
          </a:r>
          <a:endParaRPr lang="zh-CN" altLang="en-US" sz="1800" dirty="0" smtClean="0">
            <a:solidFill>
              <a:srgbClr val="08519C"/>
            </a:solidFill>
            <a:ea typeface="ＭＳ Ｐゴシック" charset="-128"/>
            <a:cs typeface="Calibri"/>
          </a:endParaRPr>
        </a:p>
      </dgm:t>
    </dgm:pt>
    <dgm:pt modelId="{8A714D30-0A32-4F2D-B59F-D150FB2E3758}" type="parTrans" cxnId="{9D55C6CD-9FDE-4B1D-A3DB-19ED0F7B40C0}">
      <dgm:prSet/>
      <dgm:spPr/>
      <dgm:t>
        <a:bodyPr/>
        <a:lstStyle/>
        <a:p>
          <a:endParaRPr lang="zh-CN" altLang="en-US"/>
        </a:p>
      </dgm:t>
    </dgm:pt>
    <dgm:pt modelId="{AD121387-43E7-4405-8503-D4E7CDA91833}" type="sibTrans" cxnId="{9D55C6CD-9FDE-4B1D-A3DB-19ED0F7B40C0}">
      <dgm:prSet/>
      <dgm:spPr/>
      <dgm:t>
        <a:bodyPr/>
        <a:lstStyle/>
        <a:p>
          <a:endParaRPr lang="zh-CN" altLang="en-US"/>
        </a:p>
      </dgm:t>
    </dgm:pt>
    <dgm:pt modelId="{AAAA56DA-8A4D-4E9B-8749-8DE748E83108}">
      <dgm:prSet phldrT="[文本]" custT="1"/>
      <dgm:spPr/>
      <dgm:t>
        <a:bodyPr/>
        <a:lstStyle/>
        <a:p>
          <a:r>
            <a:rPr lang="en-US" altLang="zh-CN" sz="2000" dirty="0" smtClean="0"/>
            <a:t>Operating Mode (L-moves)</a:t>
          </a:r>
          <a:endParaRPr lang="zh-CN" altLang="en-US" sz="2000" dirty="0"/>
        </a:p>
      </dgm:t>
    </dgm:pt>
    <dgm:pt modelId="{468EDF3E-9869-4EBD-BBB7-65D18D2FE6AA}" type="parTrans" cxnId="{709DB632-1DD4-45B6-B0B8-E3EC60FEBFD3}">
      <dgm:prSet/>
      <dgm:spPr/>
      <dgm:t>
        <a:bodyPr/>
        <a:lstStyle/>
        <a:p>
          <a:endParaRPr lang="zh-CN" altLang="en-US"/>
        </a:p>
      </dgm:t>
    </dgm:pt>
    <dgm:pt modelId="{97A664FA-6533-4647-B370-0927893E086D}" type="sibTrans" cxnId="{709DB632-1DD4-45B6-B0B8-E3EC60FEBFD3}">
      <dgm:prSet/>
      <dgm:spPr/>
      <dgm:t>
        <a:bodyPr/>
        <a:lstStyle/>
        <a:p>
          <a:endParaRPr lang="zh-CN" altLang="en-US"/>
        </a:p>
      </dgm:t>
    </dgm:pt>
    <dgm:pt modelId="{B580960F-E8EC-48CD-BC07-F1D929AB9CC1}">
      <dgm:prSet phldrT="[文本]" custT="1"/>
      <dgm:spPr/>
      <dgm:t>
        <a:bodyPr/>
        <a:lstStyle/>
        <a:p>
          <a:r>
            <a:rPr lang="en-US" altLang="zh-CN" sz="1800" dirty="0" smtClean="0">
              <a:solidFill>
                <a:srgbClr val="08519C"/>
              </a:solidFill>
              <a:ea typeface="ＭＳ Ｐゴシック" charset="-128"/>
              <a:cs typeface="Calibri"/>
            </a:rPr>
            <a:t>Change a task’s operating mode</a:t>
          </a:r>
          <a:endParaRPr lang="zh-CN" altLang="en-US" sz="1800" dirty="0" smtClean="0">
            <a:solidFill>
              <a:srgbClr val="08519C"/>
            </a:solidFill>
            <a:ea typeface="ＭＳ Ｐゴシック" charset="-128"/>
            <a:cs typeface="Calibri"/>
          </a:endParaRPr>
        </a:p>
      </dgm:t>
    </dgm:pt>
    <dgm:pt modelId="{EC1B93A1-67DB-41B3-B45A-8414FCF1D0C3}" type="parTrans" cxnId="{437E4AD0-312D-4189-95B7-7C17FC421F4A}">
      <dgm:prSet/>
      <dgm:spPr/>
      <dgm:t>
        <a:bodyPr/>
        <a:lstStyle/>
        <a:p>
          <a:endParaRPr lang="zh-CN" altLang="en-US"/>
        </a:p>
      </dgm:t>
    </dgm:pt>
    <dgm:pt modelId="{64484F61-286D-40B9-92FB-5FB8F3CAAF7D}" type="sibTrans" cxnId="{437E4AD0-312D-4189-95B7-7C17FC421F4A}">
      <dgm:prSet/>
      <dgm:spPr/>
      <dgm:t>
        <a:bodyPr/>
        <a:lstStyle/>
        <a:p>
          <a:endParaRPr lang="zh-CN" altLang="en-US"/>
        </a:p>
      </dgm:t>
    </dgm:pt>
    <dgm:pt modelId="{5642C9F0-DD2B-4E3A-81E2-B442B667B387}">
      <dgm:prSet phldrT="[文本]" custT="1"/>
      <dgm:spPr/>
      <dgm:t>
        <a:bodyPr/>
        <a:lstStyle/>
        <a:p>
          <a:pPr>
            <a:lnSpc>
              <a:spcPct val="0"/>
            </a:lnSpc>
          </a:pPr>
          <a:r>
            <a:rPr lang="en-US" altLang="zh-CN" sz="2000" dirty="0" smtClean="0"/>
            <a:t>Select New Solution</a:t>
          </a:r>
          <a:endParaRPr lang="zh-CN" altLang="en-US" sz="2000" dirty="0"/>
        </a:p>
      </dgm:t>
    </dgm:pt>
    <dgm:pt modelId="{3E05A2C0-62E2-48B2-8E64-189FB5472031}" type="parTrans" cxnId="{45F8B360-1CA3-497A-8D20-5A3F1FD8575B}">
      <dgm:prSet/>
      <dgm:spPr/>
      <dgm:t>
        <a:bodyPr/>
        <a:lstStyle/>
        <a:p>
          <a:endParaRPr lang="zh-CN" altLang="en-US"/>
        </a:p>
      </dgm:t>
    </dgm:pt>
    <dgm:pt modelId="{002363E6-4A61-4AB1-B0C2-F38F7874EF06}" type="sibTrans" cxnId="{45F8B360-1CA3-497A-8D20-5A3F1FD8575B}">
      <dgm:prSet/>
      <dgm:spPr/>
      <dgm:t>
        <a:bodyPr/>
        <a:lstStyle/>
        <a:p>
          <a:endParaRPr lang="zh-CN" altLang="en-US"/>
        </a:p>
      </dgm:t>
    </dgm:pt>
    <dgm:pt modelId="{DF8CBD04-E476-457F-BF1C-4B5B26AB307E}">
      <dgm:prSet custT="1"/>
      <dgm:spPr/>
      <dgm:t>
        <a:bodyPr/>
        <a:lstStyle/>
        <a:p>
          <a:r>
            <a:rPr lang="en-US" altLang="zh-CN" sz="2000" dirty="0" smtClean="0"/>
            <a:t>Save Best Solution (if it is)</a:t>
          </a:r>
          <a:endParaRPr lang="zh-CN" altLang="en-US" sz="2000" dirty="0"/>
        </a:p>
      </dgm:t>
    </dgm:pt>
    <dgm:pt modelId="{442B5EE9-AABC-4D4C-A183-582489D16204}" type="parTrans" cxnId="{C2DB1E48-5015-4947-A4B9-AE59F9CC8C1D}">
      <dgm:prSet/>
      <dgm:spPr/>
      <dgm:t>
        <a:bodyPr/>
        <a:lstStyle/>
        <a:p>
          <a:endParaRPr lang="zh-CN" altLang="en-US"/>
        </a:p>
      </dgm:t>
    </dgm:pt>
    <dgm:pt modelId="{E67E7ACD-BEDF-48A6-B29F-8B8334FD9A9A}" type="sibTrans" cxnId="{C2DB1E48-5015-4947-A4B9-AE59F9CC8C1D}">
      <dgm:prSet/>
      <dgm:spPr/>
      <dgm:t>
        <a:bodyPr/>
        <a:lstStyle/>
        <a:p>
          <a:endParaRPr lang="zh-CN" altLang="en-US"/>
        </a:p>
      </dgm:t>
    </dgm:pt>
    <dgm:pt modelId="{7734DE24-11F4-4572-8D2A-AA054F7F39E8}">
      <dgm:prSet phldrT="[文本]" custT="1"/>
      <dgm:spPr/>
      <dgm:t>
        <a:bodyPr/>
        <a:lstStyle/>
        <a:p>
          <a:pPr rtl="0"/>
          <a:r>
            <a:rPr lang="en-US" altLang="zh-CN" sz="1600" b="1" u="sng" dirty="0" smtClean="0">
              <a:solidFill>
                <a:srgbClr val="08519C"/>
              </a:solidFill>
              <a:ea typeface="ＭＳ Ｐゴシック" charset="-128"/>
              <a:cs typeface="Calibri"/>
            </a:rPr>
            <a:t>First attempt: </a:t>
          </a:r>
          <a:r>
            <a:rPr lang="en-US" altLang="zh-CN" sz="1600" dirty="0" smtClean="0">
              <a:solidFill>
                <a:srgbClr val="08519C"/>
              </a:solidFill>
              <a:ea typeface="ＭＳ Ｐゴシック" charset="-128"/>
              <a:cs typeface="Calibri"/>
            </a:rPr>
            <a:t>An improved solution </a:t>
          </a:r>
          <a:br>
            <a:rPr lang="en-US" altLang="zh-CN" sz="1600" dirty="0" smtClean="0">
              <a:solidFill>
                <a:srgbClr val="08519C"/>
              </a:solidFill>
              <a:ea typeface="ＭＳ Ｐゴシック" charset="-128"/>
              <a:cs typeface="Calibri"/>
            </a:rPr>
          </a:br>
          <a:r>
            <a:rPr lang="en-US" altLang="zh-CN" sz="1600" b="1" u="sng" dirty="0" smtClean="0">
              <a:solidFill>
                <a:srgbClr val="08519C"/>
              </a:solidFill>
              <a:ea typeface="ＭＳ Ｐゴシック" charset="-128"/>
              <a:cs typeface="Calibri"/>
            </a:rPr>
            <a:t>Otherwise: </a:t>
          </a:r>
          <a:r>
            <a:rPr lang="en-US" altLang="zh-CN" sz="1600" b="0" u="none" dirty="0" smtClean="0">
              <a:solidFill>
                <a:srgbClr val="08519C"/>
              </a:solidFill>
              <a:ea typeface="ＭＳ Ｐゴシック" charset="-128"/>
              <a:cs typeface="Calibri"/>
            </a:rPr>
            <a:t>R</a:t>
          </a:r>
          <a:r>
            <a:rPr lang="en-US" altLang="zh-CN" sz="1600" dirty="0" smtClean="0">
              <a:solidFill>
                <a:srgbClr val="08519C"/>
              </a:solidFill>
              <a:ea typeface="ＭＳ Ｐゴシック" charset="-128"/>
              <a:cs typeface="Calibri"/>
            </a:rPr>
            <a:t>andomly select </a:t>
          </a:r>
          <a:br>
            <a:rPr lang="en-US" altLang="zh-CN" sz="1600" dirty="0" smtClean="0">
              <a:solidFill>
                <a:srgbClr val="08519C"/>
              </a:solidFill>
              <a:ea typeface="ＭＳ Ｐゴシック" charset="-128"/>
              <a:cs typeface="Calibri"/>
            </a:rPr>
          </a:br>
          <a:r>
            <a:rPr lang="en-US" altLang="zh-CN" sz="1600" dirty="0" smtClean="0">
              <a:solidFill>
                <a:srgbClr val="08519C"/>
              </a:solidFill>
              <a:ea typeface="ＭＳ Ｐゴシック" charset="-128"/>
              <a:cs typeface="Calibri"/>
            </a:rPr>
            <a:t>a non-improved &amp; not-</a:t>
          </a:r>
          <a:r>
            <a:rPr lang="en-US" altLang="zh-CN" sz="1600" dirty="0" err="1" smtClean="0">
              <a:solidFill>
                <a:srgbClr val="08519C"/>
              </a:solidFill>
              <a:ea typeface="ＭＳ Ｐゴシック" charset="-128"/>
              <a:cs typeface="Calibri"/>
            </a:rPr>
            <a:t>tabu</a:t>
          </a:r>
          <a:r>
            <a:rPr lang="en-US" altLang="zh-CN" sz="1600" dirty="0" smtClean="0">
              <a:solidFill>
                <a:srgbClr val="08519C"/>
              </a:solidFill>
              <a:ea typeface="ＭＳ Ｐゴシック" charset="-128"/>
              <a:cs typeface="Calibri"/>
            </a:rPr>
            <a:t> solution</a:t>
          </a:r>
          <a:endParaRPr lang="zh-CN" altLang="en-US" sz="1600" dirty="0"/>
        </a:p>
      </dgm:t>
    </dgm:pt>
    <dgm:pt modelId="{B5CAFE2D-863D-4EBF-8EE3-5F14E9BEF428}" type="parTrans" cxnId="{AAA454B9-81A2-41D7-83A3-3C7AC7C79F98}">
      <dgm:prSet/>
      <dgm:spPr/>
      <dgm:t>
        <a:bodyPr/>
        <a:lstStyle/>
        <a:p>
          <a:endParaRPr lang="zh-CN" altLang="en-US"/>
        </a:p>
      </dgm:t>
    </dgm:pt>
    <dgm:pt modelId="{E54F1637-ABF1-4E08-A093-9BC46CEBC216}" type="sibTrans" cxnId="{AAA454B9-81A2-41D7-83A3-3C7AC7C79F98}">
      <dgm:prSet/>
      <dgm:spPr/>
      <dgm:t>
        <a:bodyPr/>
        <a:lstStyle/>
        <a:p>
          <a:endParaRPr lang="zh-CN" altLang="en-US"/>
        </a:p>
      </dgm:t>
    </dgm:pt>
    <dgm:pt modelId="{7EFE5A12-B9FC-40ED-99F0-9352FAADA820}" type="pres">
      <dgm:prSet presAssocID="{6606FA5F-39FA-4EB3-9926-E0DA4AC131D0}" presName="Name0" presStyleCnt="0">
        <dgm:presLayoutVars>
          <dgm:dir/>
          <dgm:animLvl val="lvl"/>
          <dgm:resizeHandles val="exact"/>
        </dgm:presLayoutVars>
      </dgm:prSet>
      <dgm:spPr/>
      <dgm:t>
        <a:bodyPr/>
        <a:lstStyle/>
        <a:p>
          <a:endParaRPr lang="zh-CN" altLang="en-US"/>
        </a:p>
      </dgm:t>
    </dgm:pt>
    <dgm:pt modelId="{CE4CA186-A873-4325-A715-52FA99C1A0D6}" type="pres">
      <dgm:prSet presAssocID="{DF8CBD04-E476-457F-BF1C-4B5B26AB307E}" presName="boxAndChildren" presStyleCnt="0"/>
      <dgm:spPr/>
    </dgm:pt>
    <dgm:pt modelId="{ADB65ACD-6DA9-4371-8013-23E50006A746}" type="pres">
      <dgm:prSet presAssocID="{DF8CBD04-E476-457F-BF1C-4B5B26AB307E}" presName="parentTextBox" presStyleLbl="node1" presStyleIdx="0" presStyleCnt="4" custScaleY="22983"/>
      <dgm:spPr/>
      <dgm:t>
        <a:bodyPr/>
        <a:lstStyle/>
        <a:p>
          <a:endParaRPr lang="zh-CN" altLang="en-US"/>
        </a:p>
      </dgm:t>
    </dgm:pt>
    <dgm:pt modelId="{4FEE9402-7DFF-4229-BD08-D16708FF6F8F}" type="pres">
      <dgm:prSet presAssocID="{002363E6-4A61-4AB1-B0C2-F38F7874EF06}" presName="sp" presStyleCnt="0"/>
      <dgm:spPr/>
    </dgm:pt>
    <dgm:pt modelId="{4B2725D1-4426-4D5D-BB65-2CDC7433B834}" type="pres">
      <dgm:prSet presAssocID="{5642C9F0-DD2B-4E3A-81E2-B442B667B387}" presName="arrowAndChildren" presStyleCnt="0"/>
      <dgm:spPr/>
    </dgm:pt>
    <dgm:pt modelId="{3B46C6CD-65CA-4D91-B4F3-5E064CE62374}" type="pres">
      <dgm:prSet presAssocID="{5642C9F0-DD2B-4E3A-81E2-B442B667B387}" presName="parentTextArrow" presStyleLbl="node1" presStyleIdx="0" presStyleCnt="4" custScaleY="89273"/>
      <dgm:spPr/>
      <dgm:t>
        <a:bodyPr/>
        <a:lstStyle/>
        <a:p>
          <a:endParaRPr lang="zh-CN" altLang="en-US"/>
        </a:p>
      </dgm:t>
    </dgm:pt>
    <dgm:pt modelId="{F806A1FA-B88A-4BF0-9308-5B469FBAC5ED}" type="pres">
      <dgm:prSet presAssocID="{5642C9F0-DD2B-4E3A-81E2-B442B667B387}" presName="arrow" presStyleLbl="node1" presStyleIdx="1" presStyleCnt="4" custScaleY="93189"/>
      <dgm:spPr/>
      <dgm:t>
        <a:bodyPr/>
        <a:lstStyle/>
        <a:p>
          <a:endParaRPr lang="zh-CN" altLang="en-US"/>
        </a:p>
      </dgm:t>
    </dgm:pt>
    <dgm:pt modelId="{EAAACA6A-45BA-4E48-84B5-27ABA74C10BF}" type="pres">
      <dgm:prSet presAssocID="{5642C9F0-DD2B-4E3A-81E2-B442B667B387}" presName="descendantArrow" presStyleCnt="0"/>
      <dgm:spPr/>
    </dgm:pt>
    <dgm:pt modelId="{696CEBCD-8899-4EA0-A3C0-7BCA156319E2}" type="pres">
      <dgm:prSet presAssocID="{7734DE24-11F4-4572-8D2A-AA054F7F39E8}" presName="childTextArrow" presStyleLbl="fgAccFollowNode1" presStyleIdx="0" presStyleCnt="3" custScaleY="115166" custLinFactNeighborY="-8833">
        <dgm:presLayoutVars>
          <dgm:bulletEnabled val="1"/>
        </dgm:presLayoutVars>
      </dgm:prSet>
      <dgm:spPr/>
      <dgm:t>
        <a:bodyPr/>
        <a:lstStyle/>
        <a:p>
          <a:endParaRPr lang="zh-CN" altLang="en-US"/>
        </a:p>
      </dgm:t>
    </dgm:pt>
    <dgm:pt modelId="{36627E6E-8A38-4C14-A4C7-80016E567575}" type="pres">
      <dgm:prSet presAssocID="{97A664FA-6533-4647-B370-0927893E086D}" presName="sp" presStyleCnt="0"/>
      <dgm:spPr/>
    </dgm:pt>
    <dgm:pt modelId="{FC14E91E-7611-42C7-BB86-B2B69021990B}" type="pres">
      <dgm:prSet presAssocID="{AAAA56DA-8A4D-4E9B-8749-8DE748E83108}" presName="arrowAndChildren" presStyleCnt="0"/>
      <dgm:spPr/>
    </dgm:pt>
    <dgm:pt modelId="{23238A6F-1724-4794-94D4-84396C7F738F}" type="pres">
      <dgm:prSet presAssocID="{AAAA56DA-8A4D-4E9B-8749-8DE748E83108}" presName="parentTextArrow" presStyleLbl="node1" presStyleIdx="1" presStyleCnt="4"/>
      <dgm:spPr/>
      <dgm:t>
        <a:bodyPr/>
        <a:lstStyle/>
        <a:p>
          <a:endParaRPr lang="zh-CN" altLang="en-US"/>
        </a:p>
      </dgm:t>
    </dgm:pt>
    <dgm:pt modelId="{477478E9-958F-40CC-9868-185580DA9803}" type="pres">
      <dgm:prSet presAssocID="{AAAA56DA-8A4D-4E9B-8749-8DE748E83108}" presName="arrow" presStyleLbl="node1" presStyleIdx="2" presStyleCnt="4" custScaleY="49288"/>
      <dgm:spPr/>
      <dgm:t>
        <a:bodyPr/>
        <a:lstStyle/>
        <a:p>
          <a:endParaRPr lang="zh-CN" altLang="en-US"/>
        </a:p>
      </dgm:t>
    </dgm:pt>
    <dgm:pt modelId="{30B929AA-0289-47BC-A141-130D0FE5657C}" type="pres">
      <dgm:prSet presAssocID="{AAAA56DA-8A4D-4E9B-8749-8DE748E83108}" presName="descendantArrow" presStyleCnt="0"/>
      <dgm:spPr/>
    </dgm:pt>
    <dgm:pt modelId="{A53DB950-CE91-4376-BAB7-DD2FB8152B34}" type="pres">
      <dgm:prSet presAssocID="{B580960F-E8EC-48CD-BC07-F1D929AB9CC1}" presName="childTextArrow" presStyleLbl="fgAccFollowNode1" presStyleIdx="1" presStyleCnt="3" custScaleX="100000" custScaleY="47524" custLinFactNeighborX="-69643" custLinFactNeighborY="-1938">
        <dgm:presLayoutVars>
          <dgm:bulletEnabled val="1"/>
        </dgm:presLayoutVars>
      </dgm:prSet>
      <dgm:spPr/>
      <dgm:t>
        <a:bodyPr/>
        <a:lstStyle/>
        <a:p>
          <a:endParaRPr lang="zh-CN" altLang="en-US"/>
        </a:p>
      </dgm:t>
    </dgm:pt>
    <dgm:pt modelId="{4A2138E7-7B6B-4E3C-97BB-7F501E0815F5}" type="pres">
      <dgm:prSet presAssocID="{1541D2EB-62D5-4373-B2A6-0354230DCAB7}" presName="sp" presStyleCnt="0"/>
      <dgm:spPr/>
    </dgm:pt>
    <dgm:pt modelId="{A9F28F3C-31C5-480E-A9E9-AE753C2D9A86}" type="pres">
      <dgm:prSet presAssocID="{E4194FA3-F590-4F5D-8CA5-465B1DC916DE}" presName="arrowAndChildren" presStyleCnt="0"/>
      <dgm:spPr/>
    </dgm:pt>
    <dgm:pt modelId="{AD9CDF22-B88F-4EA1-B500-8E95C26018B2}" type="pres">
      <dgm:prSet presAssocID="{E4194FA3-F590-4F5D-8CA5-465B1DC916DE}" presName="parentTextArrow" presStyleLbl="node1" presStyleIdx="2" presStyleCnt="4"/>
      <dgm:spPr/>
      <dgm:t>
        <a:bodyPr/>
        <a:lstStyle/>
        <a:p>
          <a:endParaRPr lang="zh-CN" altLang="en-US"/>
        </a:p>
      </dgm:t>
    </dgm:pt>
    <dgm:pt modelId="{33CCBBF7-DF2F-4D4A-8EAB-4F8C9DA59D6B}" type="pres">
      <dgm:prSet presAssocID="{E4194FA3-F590-4F5D-8CA5-465B1DC916DE}" presName="arrow" presStyleLbl="node1" presStyleIdx="3" presStyleCnt="4" custScaleY="76270" custLinFactNeighborY="-3325"/>
      <dgm:spPr/>
      <dgm:t>
        <a:bodyPr/>
        <a:lstStyle/>
        <a:p>
          <a:endParaRPr lang="zh-CN" altLang="en-US"/>
        </a:p>
      </dgm:t>
    </dgm:pt>
    <dgm:pt modelId="{793D1D0F-385C-46C7-B766-3D4C03179AA5}" type="pres">
      <dgm:prSet presAssocID="{E4194FA3-F590-4F5D-8CA5-465B1DC916DE}" presName="descendantArrow" presStyleCnt="0"/>
      <dgm:spPr/>
    </dgm:pt>
    <dgm:pt modelId="{C6E2CD9E-695D-4F57-ABB0-84C77C1C522D}" type="pres">
      <dgm:prSet presAssocID="{1EC7567B-E0B4-430E-9914-B9DCF173D311}" presName="childTextArrow" presStyleLbl="fgAccFollowNode1" presStyleIdx="2" presStyleCnt="3" custScaleX="100000" custLinFactNeighborY="-11325">
        <dgm:presLayoutVars>
          <dgm:bulletEnabled val="1"/>
        </dgm:presLayoutVars>
      </dgm:prSet>
      <dgm:spPr/>
      <dgm:t>
        <a:bodyPr/>
        <a:lstStyle/>
        <a:p>
          <a:endParaRPr lang="zh-CN" altLang="en-US"/>
        </a:p>
      </dgm:t>
    </dgm:pt>
  </dgm:ptLst>
  <dgm:cxnLst>
    <dgm:cxn modelId="{173C6E79-919F-4EBD-990F-A0D77E587278}" type="presOf" srcId="{5642C9F0-DD2B-4E3A-81E2-B442B667B387}" destId="{F806A1FA-B88A-4BF0-9308-5B469FBAC5ED}" srcOrd="1" destOrd="0" presId="urn:microsoft.com/office/officeart/2005/8/layout/process4"/>
    <dgm:cxn modelId="{C9047D8E-55AB-4445-82C4-A1FF8CAE69F1}" type="presOf" srcId="{E4194FA3-F590-4F5D-8CA5-465B1DC916DE}" destId="{AD9CDF22-B88F-4EA1-B500-8E95C26018B2}" srcOrd="0" destOrd="0" presId="urn:microsoft.com/office/officeart/2005/8/layout/process4"/>
    <dgm:cxn modelId="{761CF676-16D0-49FC-8B57-14E2CD82A1B3}" type="presOf" srcId="{E4194FA3-F590-4F5D-8CA5-465B1DC916DE}" destId="{33CCBBF7-DF2F-4D4A-8EAB-4F8C9DA59D6B}" srcOrd="1" destOrd="0" presId="urn:microsoft.com/office/officeart/2005/8/layout/process4"/>
    <dgm:cxn modelId="{709DB632-1DD4-45B6-B0B8-E3EC60FEBFD3}" srcId="{6606FA5F-39FA-4EB3-9926-E0DA4AC131D0}" destId="{AAAA56DA-8A4D-4E9B-8749-8DE748E83108}" srcOrd="1" destOrd="0" parTransId="{468EDF3E-9869-4EBD-BBB7-65D18D2FE6AA}" sibTransId="{97A664FA-6533-4647-B370-0927893E086D}"/>
    <dgm:cxn modelId="{A605C90B-FE30-4CE7-9462-6EC9A58FF925}" type="presOf" srcId="{5642C9F0-DD2B-4E3A-81E2-B442B667B387}" destId="{3B46C6CD-65CA-4D91-B4F3-5E064CE62374}" srcOrd="0" destOrd="0" presId="urn:microsoft.com/office/officeart/2005/8/layout/process4"/>
    <dgm:cxn modelId="{AAA454B9-81A2-41D7-83A3-3C7AC7C79F98}" srcId="{5642C9F0-DD2B-4E3A-81E2-B442B667B387}" destId="{7734DE24-11F4-4572-8D2A-AA054F7F39E8}" srcOrd="0" destOrd="0" parTransId="{B5CAFE2D-863D-4EBF-8EE3-5F14E9BEF428}" sibTransId="{E54F1637-ABF1-4E08-A093-9BC46CEBC216}"/>
    <dgm:cxn modelId="{25009C25-2B65-479F-8EB6-CCE852824045}" type="presOf" srcId="{7734DE24-11F4-4572-8D2A-AA054F7F39E8}" destId="{696CEBCD-8899-4EA0-A3C0-7BCA156319E2}" srcOrd="0" destOrd="0" presId="urn:microsoft.com/office/officeart/2005/8/layout/process4"/>
    <dgm:cxn modelId="{2E0FEDD2-CC9C-4BAE-AE49-AD262439FC97}" type="presOf" srcId="{6606FA5F-39FA-4EB3-9926-E0DA4AC131D0}" destId="{7EFE5A12-B9FC-40ED-99F0-9352FAADA820}" srcOrd="0" destOrd="0" presId="urn:microsoft.com/office/officeart/2005/8/layout/process4"/>
    <dgm:cxn modelId="{782B648C-0F7F-49DD-B6E2-9BD2949E3B1E}" type="presOf" srcId="{B580960F-E8EC-48CD-BC07-F1D929AB9CC1}" destId="{A53DB950-CE91-4376-BAB7-DD2FB8152B34}" srcOrd="0" destOrd="0" presId="urn:microsoft.com/office/officeart/2005/8/layout/process4"/>
    <dgm:cxn modelId="{6430ADAF-F738-4539-B136-C3CDC91E22C8}" type="presOf" srcId="{AAAA56DA-8A4D-4E9B-8749-8DE748E83108}" destId="{477478E9-958F-40CC-9868-185580DA9803}" srcOrd="1" destOrd="0" presId="urn:microsoft.com/office/officeart/2005/8/layout/process4"/>
    <dgm:cxn modelId="{437E4AD0-312D-4189-95B7-7C17FC421F4A}" srcId="{AAAA56DA-8A4D-4E9B-8749-8DE748E83108}" destId="{B580960F-E8EC-48CD-BC07-F1D929AB9CC1}" srcOrd="0" destOrd="0" parTransId="{EC1B93A1-67DB-41B3-B45A-8414FCF1D0C3}" sibTransId="{64484F61-286D-40B9-92FB-5FB8F3CAAF7D}"/>
    <dgm:cxn modelId="{13F48947-A587-426B-A038-23DB81780504}" type="presOf" srcId="{1EC7567B-E0B4-430E-9914-B9DCF173D311}" destId="{C6E2CD9E-695D-4F57-ABB0-84C77C1C522D}" srcOrd="0" destOrd="0" presId="urn:microsoft.com/office/officeart/2005/8/layout/process4"/>
    <dgm:cxn modelId="{EC73F6D3-502B-4FF2-958B-2587FF48DB26}" type="presOf" srcId="{DF8CBD04-E476-457F-BF1C-4B5B26AB307E}" destId="{ADB65ACD-6DA9-4371-8013-23E50006A746}" srcOrd="0" destOrd="0" presId="urn:microsoft.com/office/officeart/2005/8/layout/process4"/>
    <dgm:cxn modelId="{AADCFB95-B174-4B3A-B4E4-0EF8F0585318}" type="presOf" srcId="{AAAA56DA-8A4D-4E9B-8749-8DE748E83108}" destId="{23238A6F-1724-4794-94D4-84396C7F738F}" srcOrd="0" destOrd="0" presId="urn:microsoft.com/office/officeart/2005/8/layout/process4"/>
    <dgm:cxn modelId="{45F8B360-1CA3-497A-8D20-5A3F1FD8575B}" srcId="{6606FA5F-39FA-4EB3-9926-E0DA4AC131D0}" destId="{5642C9F0-DD2B-4E3A-81E2-B442B667B387}" srcOrd="2" destOrd="0" parTransId="{3E05A2C0-62E2-48B2-8E64-189FB5472031}" sibTransId="{002363E6-4A61-4AB1-B0C2-F38F7874EF06}"/>
    <dgm:cxn modelId="{9D55C6CD-9FDE-4B1D-A3DB-19ED0F7B40C0}" srcId="{E4194FA3-F590-4F5D-8CA5-465B1DC916DE}" destId="{1EC7567B-E0B4-430E-9914-B9DCF173D311}" srcOrd="0" destOrd="0" parTransId="{8A714D30-0A32-4F2D-B59F-D150FB2E3758}" sibTransId="{AD121387-43E7-4405-8503-D4E7CDA91833}"/>
    <dgm:cxn modelId="{C2DB1E48-5015-4947-A4B9-AE59F9CC8C1D}" srcId="{6606FA5F-39FA-4EB3-9926-E0DA4AC131D0}" destId="{DF8CBD04-E476-457F-BF1C-4B5B26AB307E}" srcOrd="3" destOrd="0" parTransId="{442B5EE9-AABC-4D4C-A183-582489D16204}" sibTransId="{E67E7ACD-BEDF-48A6-B29F-8B8334FD9A9A}"/>
    <dgm:cxn modelId="{7A717D34-EA2A-43D0-9557-20C713A53062}" srcId="{6606FA5F-39FA-4EB3-9926-E0DA4AC131D0}" destId="{E4194FA3-F590-4F5D-8CA5-465B1DC916DE}" srcOrd="0" destOrd="0" parTransId="{7C85A61C-A82F-4BDF-AB93-0833D2254BCF}" sibTransId="{1541D2EB-62D5-4373-B2A6-0354230DCAB7}"/>
    <dgm:cxn modelId="{C9A4D4C2-B2FE-4761-B7C1-F3257B35FAFD}" type="presParOf" srcId="{7EFE5A12-B9FC-40ED-99F0-9352FAADA820}" destId="{CE4CA186-A873-4325-A715-52FA99C1A0D6}" srcOrd="0" destOrd="0" presId="urn:microsoft.com/office/officeart/2005/8/layout/process4"/>
    <dgm:cxn modelId="{CDA55907-32A1-400C-B7B6-05E9C2231192}" type="presParOf" srcId="{CE4CA186-A873-4325-A715-52FA99C1A0D6}" destId="{ADB65ACD-6DA9-4371-8013-23E50006A746}" srcOrd="0" destOrd="0" presId="urn:microsoft.com/office/officeart/2005/8/layout/process4"/>
    <dgm:cxn modelId="{4E187287-9535-4ECA-9947-48C998340BB1}" type="presParOf" srcId="{7EFE5A12-B9FC-40ED-99F0-9352FAADA820}" destId="{4FEE9402-7DFF-4229-BD08-D16708FF6F8F}" srcOrd="1" destOrd="0" presId="urn:microsoft.com/office/officeart/2005/8/layout/process4"/>
    <dgm:cxn modelId="{56D92FE1-0953-4336-8CAF-DB4A38E7A1D6}" type="presParOf" srcId="{7EFE5A12-B9FC-40ED-99F0-9352FAADA820}" destId="{4B2725D1-4426-4D5D-BB65-2CDC7433B834}" srcOrd="2" destOrd="0" presId="urn:microsoft.com/office/officeart/2005/8/layout/process4"/>
    <dgm:cxn modelId="{D388FA81-4042-4F3F-82B3-D6AE7FBF37EC}" type="presParOf" srcId="{4B2725D1-4426-4D5D-BB65-2CDC7433B834}" destId="{3B46C6CD-65CA-4D91-B4F3-5E064CE62374}" srcOrd="0" destOrd="0" presId="urn:microsoft.com/office/officeart/2005/8/layout/process4"/>
    <dgm:cxn modelId="{42ECFAE9-F98D-4EF8-BCE8-7EC90CC628FE}" type="presParOf" srcId="{4B2725D1-4426-4D5D-BB65-2CDC7433B834}" destId="{F806A1FA-B88A-4BF0-9308-5B469FBAC5ED}" srcOrd="1" destOrd="0" presId="urn:microsoft.com/office/officeart/2005/8/layout/process4"/>
    <dgm:cxn modelId="{DB61055A-67F0-4221-B2FC-9CEE9A0FCA03}" type="presParOf" srcId="{4B2725D1-4426-4D5D-BB65-2CDC7433B834}" destId="{EAAACA6A-45BA-4E48-84B5-27ABA74C10BF}" srcOrd="2" destOrd="0" presId="urn:microsoft.com/office/officeart/2005/8/layout/process4"/>
    <dgm:cxn modelId="{6B6EF23B-A5F7-4BED-B6D2-A73E3B743C82}" type="presParOf" srcId="{EAAACA6A-45BA-4E48-84B5-27ABA74C10BF}" destId="{696CEBCD-8899-4EA0-A3C0-7BCA156319E2}" srcOrd="0" destOrd="0" presId="urn:microsoft.com/office/officeart/2005/8/layout/process4"/>
    <dgm:cxn modelId="{2C633EC0-EDA5-433A-974A-3649F33F1E66}" type="presParOf" srcId="{7EFE5A12-B9FC-40ED-99F0-9352FAADA820}" destId="{36627E6E-8A38-4C14-A4C7-80016E567575}" srcOrd="3" destOrd="0" presId="urn:microsoft.com/office/officeart/2005/8/layout/process4"/>
    <dgm:cxn modelId="{582E34EB-6CD6-45A4-B6BE-DC149F3FB2EB}" type="presParOf" srcId="{7EFE5A12-B9FC-40ED-99F0-9352FAADA820}" destId="{FC14E91E-7611-42C7-BB86-B2B69021990B}" srcOrd="4" destOrd="0" presId="urn:microsoft.com/office/officeart/2005/8/layout/process4"/>
    <dgm:cxn modelId="{75552515-40CF-4D97-98C9-870CDE0551D9}" type="presParOf" srcId="{FC14E91E-7611-42C7-BB86-B2B69021990B}" destId="{23238A6F-1724-4794-94D4-84396C7F738F}" srcOrd="0" destOrd="0" presId="urn:microsoft.com/office/officeart/2005/8/layout/process4"/>
    <dgm:cxn modelId="{BF4ED9FC-9B9B-4C4D-B3FF-70D101FB3239}" type="presParOf" srcId="{FC14E91E-7611-42C7-BB86-B2B69021990B}" destId="{477478E9-958F-40CC-9868-185580DA9803}" srcOrd="1" destOrd="0" presId="urn:microsoft.com/office/officeart/2005/8/layout/process4"/>
    <dgm:cxn modelId="{17456B63-31F8-4EC1-AB04-6CDCFA75C003}" type="presParOf" srcId="{FC14E91E-7611-42C7-BB86-B2B69021990B}" destId="{30B929AA-0289-47BC-A141-130D0FE5657C}" srcOrd="2" destOrd="0" presId="urn:microsoft.com/office/officeart/2005/8/layout/process4"/>
    <dgm:cxn modelId="{CDF498B0-220B-482F-9F2E-74398C6CA9E9}" type="presParOf" srcId="{30B929AA-0289-47BC-A141-130D0FE5657C}" destId="{A53DB950-CE91-4376-BAB7-DD2FB8152B34}" srcOrd="0" destOrd="0" presId="urn:microsoft.com/office/officeart/2005/8/layout/process4"/>
    <dgm:cxn modelId="{E34FC037-C476-47CF-932A-945B9D56DE3F}" type="presParOf" srcId="{7EFE5A12-B9FC-40ED-99F0-9352FAADA820}" destId="{4A2138E7-7B6B-4E3C-97BB-7F501E0815F5}" srcOrd="5" destOrd="0" presId="urn:microsoft.com/office/officeart/2005/8/layout/process4"/>
    <dgm:cxn modelId="{9D981CCC-1B87-4B3B-B287-4C6F7FF89C85}" type="presParOf" srcId="{7EFE5A12-B9FC-40ED-99F0-9352FAADA820}" destId="{A9F28F3C-31C5-480E-A9E9-AE753C2D9A86}" srcOrd="6" destOrd="0" presId="urn:microsoft.com/office/officeart/2005/8/layout/process4"/>
    <dgm:cxn modelId="{928A3A42-996C-479C-8A22-47408D4CE25F}" type="presParOf" srcId="{A9F28F3C-31C5-480E-A9E9-AE753C2D9A86}" destId="{AD9CDF22-B88F-4EA1-B500-8E95C26018B2}" srcOrd="0" destOrd="0" presId="urn:microsoft.com/office/officeart/2005/8/layout/process4"/>
    <dgm:cxn modelId="{B3B2C013-DC3D-435D-A5F6-50032F9B106F}" type="presParOf" srcId="{A9F28F3C-31C5-480E-A9E9-AE753C2D9A86}" destId="{33CCBBF7-DF2F-4D4A-8EAB-4F8C9DA59D6B}" srcOrd="1" destOrd="0" presId="urn:microsoft.com/office/officeart/2005/8/layout/process4"/>
    <dgm:cxn modelId="{9439DDBD-236C-42F2-9DF7-9BE3C4E9C6EB}" type="presParOf" srcId="{A9F28F3C-31C5-480E-A9E9-AE753C2D9A86}" destId="{793D1D0F-385C-46C7-B766-3D4C03179AA5}" srcOrd="2" destOrd="0" presId="urn:microsoft.com/office/officeart/2005/8/layout/process4"/>
    <dgm:cxn modelId="{187AF486-5DF0-4EEF-AA02-DA20C42BD909}" type="presParOf" srcId="{793D1D0F-385C-46C7-B766-3D4C03179AA5}" destId="{C6E2CD9E-695D-4F57-ABB0-84C77C1C522D}"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B65ACD-6DA9-4371-8013-23E50006A746}">
      <dsp:nvSpPr>
        <dsp:cNvPr id="0" name=""/>
        <dsp:cNvSpPr/>
      </dsp:nvSpPr>
      <dsp:spPr>
        <a:xfrm>
          <a:off x="0" y="4377292"/>
          <a:ext cx="4032448" cy="30307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altLang="zh-CN" sz="2000" kern="1200" dirty="0" smtClean="0"/>
            <a:t>Save Best Solution (if it is)</a:t>
          </a:r>
          <a:endParaRPr lang="zh-CN" altLang="en-US" sz="2000" kern="1200" dirty="0"/>
        </a:p>
      </dsp:txBody>
      <dsp:txXfrm>
        <a:off x="0" y="4377292"/>
        <a:ext cx="4032448" cy="303072"/>
      </dsp:txXfrm>
    </dsp:sp>
    <dsp:sp modelId="{F806A1FA-B88A-4BF0-9308-5B469FBAC5ED}">
      <dsp:nvSpPr>
        <dsp:cNvPr id="0" name=""/>
        <dsp:cNvSpPr/>
      </dsp:nvSpPr>
      <dsp:spPr>
        <a:xfrm rot="10800000">
          <a:off x="0" y="2507076"/>
          <a:ext cx="4032448" cy="1889996"/>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0"/>
            </a:lnSpc>
            <a:spcBef>
              <a:spcPct val="0"/>
            </a:spcBef>
            <a:spcAft>
              <a:spcPct val="35000"/>
            </a:spcAft>
          </a:pPr>
          <a:r>
            <a:rPr lang="en-US" altLang="zh-CN" sz="2000" kern="1200" dirty="0" smtClean="0"/>
            <a:t>Select New Solution</a:t>
          </a:r>
          <a:endParaRPr lang="zh-CN" altLang="en-US" sz="2000" kern="1200" dirty="0"/>
        </a:p>
      </dsp:txBody>
      <dsp:txXfrm>
        <a:off x="0" y="2507076"/>
        <a:ext cx="4032448" cy="663388"/>
      </dsp:txXfrm>
    </dsp:sp>
    <dsp:sp modelId="{696CEBCD-8899-4EA0-A3C0-7BCA156319E2}">
      <dsp:nvSpPr>
        <dsp:cNvPr id="0" name=""/>
        <dsp:cNvSpPr/>
      </dsp:nvSpPr>
      <dsp:spPr>
        <a:xfrm>
          <a:off x="0" y="3050334"/>
          <a:ext cx="4032448" cy="69837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en-US" altLang="zh-CN" sz="1600" b="1" u="sng" kern="1200" dirty="0" smtClean="0">
              <a:solidFill>
                <a:srgbClr val="08519C"/>
              </a:solidFill>
              <a:ea typeface="ＭＳ Ｐゴシック" charset="-128"/>
              <a:cs typeface="Calibri"/>
            </a:rPr>
            <a:t>First attempt: </a:t>
          </a:r>
          <a:r>
            <a:rPr lang="en-US" altLang="zh-CN" sz="1600" kern="1200" dirty="0" smtClean="0">
              <a:solidFill>
                <a:srgbClr val="08519C"/>
              </a:solidFill>
              <a:ea typeface="ＭＳ Ｐゴシック" charset="-128"/>
              <a:cs typeface="Calibri"/>
            </a:rPr>
            <a:t>An improved solution </a:t>
          </a:r>
          <a:br>
            <a:rPr lang="en-US" altLang="zh-CN" sz="1600" kern="1200" dirty="0" smtClean="0">
              <a:solidFill>
                <a:srgbClr val="08519C"/>
              </a:solidFill>
              <a:ea typeface="ＭＳ Ｐゴシック" charset="-128"/>
              <a:cs typeface="Calibri"/>
            </a:rPr>
          </a:br>
          <a:r>
            <a:rPr lang="en-US" altLang="zh-CN" sz="1600" b="1" u="sng" kern="1200" dirty="0" smtClean="0">
              <a:solidFill>
                <a:srgbClr val="08519C"/>
              </a:solidFill>
              <a:ea typeface="ＭＳ Ｐゴシック" charset="-128"/>
              <a:cs typeface="Calibri"/>
            </a:rPr>
            <a:t>Otherwise: </a:t>
          </a:r>
          <a:r>
            <a:rPr lang="en-US" altLang="zh-CN" sz="1600" b="0" u="none" kern="1200" dirty="0" smtClean="0">
              <a:solidFill>
                <a:srgbClr val="08519C"/>
              </a:solidFill>
              <a:ea typeface="ＭＳ Ｐゴシック" charset="-128"/>
              <a:cs typeface="Calibri"/>
            </a:rPr>
            <a:t>R</a:t>
          </a:r>
          <a:r>
            <a:rPr lang="en-US" altLang="zh-CN" sz="1600" kern="1200" dirty="0" smtClean="0">
              <a:solidFill>
                <a:srgbClr val="08519C"/>
              </a:solidFill>
              <a:ea typeface="ＭＳ Ｐゴシック" charset="-128"/>
              <a:cs typeface="Calibri"/>
            </a:rPr>
            <a:t>andomly select </a:t>
          </a:r>
          <a:br>
            <a:rPr lang="en-US" altLang="zh-CN" sz="1600" kern="1200" dirty="0" smtClean="0">
              <a:solidFill>
                <a:srgbClr val="08519C"/>
              </a:solidFill>
              <a:ea typeface="ＭＳ Ｐゴシック" charset="-128"/>
              <a:cs typeface="Calibri"/>
            </a:rPr>
          </a:br>
          <a:r>
            <a:rPr lang="en-US" altLang="zh-CN" sz="1600" kern="1200" dirty="0" smtClean="0">
              <a:solidFill>
                <a:srgbClr val="08519C"/>
              </a:solidFill>
              <a:ea typeface="ＭＳ Ｐゴシック" charset="-128"/>
              <a:cs typeface="Calibri"/>
            </a:rPr>
            <a:t>a non-improved &amp; not-</a:t>
          </a:r>
          <a:r>
            <a:rPr lang="en-US" altLang="zh-CN" sz="1600" kern="1200" dirty="0" err="1" smtClean="0">
              <a:solidFill>
                <a:srgbClr val="08519C"/>
              </a:solidFill>
              <a:ea typeface="ＭＳ Ｐゴシック" charset="-128"/>
              <a:cs typeface="Calibri"/>
            </a:rPr>
            <a:t>tabu</a:t>
          </a:r>
          <a:r>
            <a:rPr lang="en-US" altLang="zh-CN" sz="1600" kern="1200" dirty="0" smtClean="0">
              <a:solidFill>
                <a:srgbClr val="08519C"/>
              </a:solidFill>
              <a:ea typeface="ＭＳ Ｐゴシック" charset="-128"/>
              <a:cs typeface="Calibri"/>
            </a:rPr>
            <a:t> solution</a:t>
          </a:r>
          <a:endParaRPr lang="zh-CN" altLang="en-US" sz="1600" kern="1200" dirty="0"/>
        </a:p>
      </dsp:txBody>
      <dsp:txXfrm>
        <a:off x="0" y="3050334"/>
        <a:ext cx="4032448" cy="698379"/>
      </dsp:txXfrm>
    </dsp:sp>
    <dsp:sp modelId="{477478E9-958F-40CC-9868-185580DA9803}">
      <dsp:nvSpPr>
        <dsp:cNvPr id="0" name=""/>
        <dsp:cNvSpPr/>
      </dsp:nvSpPr>
      <dsp:spPr>
        <a:xfrm rot="10800000">
          <a:off x="0" y="1527231"/>
          <a:ext cx="4032448" cy="999625"/>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altLang="zh-CN" sz="2000" kern="1200" dirty="0" smtClean="0"/>
            <a:t>Operating Mode (L-moves)</a:t>
          </a:r>
          <a:endParaRPr lang="zh-CN" altLang="en-US" sz="2000" kern="1200" dirty="0"/>
        </a:p>
      </dsp:txBody>
      <dsp:txXfrm>
        <a:off x="0" y="1527231"/>
        <a:ext cx="4032448" cy="350868"/>
      </dsp:txXfrm>
    </dsp:sp>
    <dsp:sp modelId="{A53DB950-CE91-4376-BAB7-DD2FB8152B34}">
      <dsp:nvSpPr>
        <dsp:cNvPr id="0" name=""/>
        <dsp:cNvSpPr/>
      </dsp:nvSpPr>
      <dsp:spPr>
        <a:xfrm>
          <a:off x="0" y="1872210"/>
          <a:ext cx="4032448" cy="288191"/>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rgbClr val="08519C"/>
              </a:solidFill>
              <a:ea typeface="ＭＳ Ｐゴシック" charset="-128"/>
              <a:cs typeface="Calibri"/>
            </a:rPr>
            <a:t>Change a task’s operating mode</a:t>
          </a:r>
          <a:endParaRPr lang="zh-CN" altLang="en-US" sz="1800" kern="1200" dirty="0" smtClean="0">
            <a:solidFill>
              <a:srgbClr val="08519C"/>
            </a:solidFill>
            <a:ea typeface="ＭＳ Ｐゴシック" charset="-128"/>
            <a:cs typeface="Calibri"/>
          </a:endParaRPr>
        </a:p>
      </dsp:txBody>
      <dsp:txXfrm>
        <a:off x="0" y="1872210"/>
        <a:ext cx="4032448" cy="288191"/>
      </dsp:txXfrm>
    </dsp:sp>
    <dsp:sp modelId="{33CCBBF7-DF2F-4D4A-8EAB-4F8C9DA59D6B}">
      <dsp:nvSpPr>
        <dsp:cNvPr id="0" name=""/>
        <dsp:cNvSpPr/>
      </dsp:nvSpPr>
      <dsp:spPr>
        <a:xfrm rot="10800000">
          <a:off x="0" y="0"/>
          <a:ext cx="4032448" cy="1546856"/>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0"/>
            </a:lnSpc>
            <a:spcBef>
              <a:spcPct val="0"/>
            </a:spcBef>
            <a:spcAft>
              <a:spcPct val="35000"/>
            </a:spcAft>
          </a:pPr>
          <a:r>
            <a:rPr lang="en-US" altLang="zh-CN" sz="2000" kern="1200" dirty="0" smtClean="0"/>
            <a:t>Mapping (M-moves)</a:t>
          </a:r>
          <a:endParaRPr lang="zh-CN" altLang="en-US" sz="2000" kern="1200" dirty="0"/>
        </a:p>
      </dsp:txBody>
      <dsp:txXfrm>
        <a:off x="0" y="0"/>
        <a:ext cx="4032448" cy="542946"/>
      </dsp:txXfrm>
    </dsp:sp>
    <dsp:sp modelId="{C6E2CD9E-695D-4F57-ABB0-84C77C1C522D}">
      <dsp:nvSpPr>
        <dsp:cNvPr id="0" name=""/>
        <dsp:cNvSpPr/>
      </dsp:nvSpPr>
      <dsp:spPr>
        <a:xfrm>
          <a:off x="0" y="402715"/>
          <a:ext cx="4032448" cy="606411"/>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rgbClr val="08519C"/>
              </a:solidFill>
              <a:ea typeface="ＭＳ Ｐゴシック" charset="-128"/>
              <a:cs typeface="Calibri"/>
            </a:rPr>
            <a:t>Move a task from an PE to another PE</a:t>
          </a:r>
          <a:br>
            <a:rPr lang="en-US" altLang="zh-CN" sz="1800" kern="1200" dirty="0" smtClean="0">
              <a:solidFill>
                <a:srgbClr val="08519C"/>
              </a:solidFill>
              <a:ea typeface="ＭＳ Ｐゴシック" charset="-128"/>
              <a:cs typeface="Calibri"/>
            </a:rPr>
          </a:br>
          <a:r>
            <a:rPr lang="en-US" altLang="zh-CN" sz="1800" b="1" u="sng" kern="1200" dirty="0" smtClean="0">
              <a:solidFill>
                <a:srgbClr val="08519C"/>
              </a:solidFill>
              <a:ea typeface="ＭＳ Ｐゴシック" charset="-128"/>
              <a:cs typeface="Calibri"/>
            </a:rPr>
            <a:t> Or </a:t>
          </a:r>
          <a:r>
            <a:rPr lang="en-US" altLang="zh-CN" sz="1800" kern="1200" dirty="0" smtClean="0">
              <a:solidFill>
                <a:srgbClr val="08519C"/>
              </a:solidFill>
              <a:ea typeface="ＭＳ Ｐゴシック" charset="-128"/>
              <a:cs typeface="Calibri"/>
            </a:rPr>
            <a:t>Swap two tasks between PEs</a:t>
          </a:r>
          <a:endParaRPr lang="zh-CN" altLang="en-US" sz="1800" kern="1200" dirty="0" smtClean="0">
            <a:solidFill>
              <a:srgbClr val="08519C"/>
            </a:solidFill>
            <a:ea typeface="ＭＳ Ｐゴシック" charset="-128"/>
            <a:cs typeface="Calibri"/>
          </a:endParaRPr>
        </a:p>
      </dsp:txBody>
      <dsp:txXfrm>
        <a:off x="0" y="402715"/>
        <a:ext cx="4032448" cy="6064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F7082-CB4E-4B25-B240-C309EA507BFF}" type="datetimeFigureOut">
              <a:rPr lang="zh-CN" altLang="en-US" smtClean="0"/>
              <a:pPr/>
              <a:t>2011/1/14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94836-E2A3-4CC7-A918-5B1AA5BC5D8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01D4B32-E5E6-45CB-BF76-FC614D8707F2}" type="slidenum">
              <a:rPr lang="en-US" altLang="zh-CN"/>
              <a:pPr/>
              <a:t>2</a:t>
            </a:fld>
            <a:endParaRPr lang="en-US" altLang="zh-CN"/>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15479" y="4343695"/>
            <a:ext cx="5027043" cy="4113916"/>
          </a:xfrm>
          <a:noFill/>
          <a:ln/>
        </p:spPr>
        <p:txBody>
          <a:bodyPr/>
          <a:lstStyle/>
          <a:p>
            <a:pPr eaLnBrk="1" hangingPunct="1"/>
            <a:r>
              <a:rPr lang="en-US" altLang="zh-CN" sz="1000" dirty="0" smtClean="0">
                <a:latin typeface="Arial" pitchFamily="34" charset="0"/>
                <a:cs typeface="Arial" pitchFamily="34" charset="0"/>
              </a:rPr>
              <a:t>First we would like to introduce</a:t>
            </a:r>
            <a:r>
              <a:rPr lang="en-US" altLang="zh-CN" sz="1000" baseline="0" dirty="0" smtClean="0">
                <a:latin typeface="Arial" pitchFamily="34" charset="0"/>
                <a:cs typeface="Arial" pitchFamily="34" charset="0"/>
              </a:rPr>
              <a:t> our motivation of this paper. The trends in CMOS technology, applications, and operating conditions are resulting in circuits with higher power consumption and higher affected to transient faults. Bus systems like mobile phones, wearable computes must be designed for not only fault tolerance but also low-power consumption due to limited battery life.</a:t>
            </a:r>
          </a:p>
          <a:p>
            <a:pPr eaLnBrk="1" hangingPunct="1"/>
            <a:endParaRPr lang="en-US" altLang="zh-CN" sz="1000" baseline="0" dirty="0" smtClean="0">
              <a:latin typeface="Arial" pitchFamily="34" charset="0"/>
              <a:cs typeface="Arial" pitchFamily="34" charset="0"/>
            </a:endParaRPr>
          </a:p>
          <a:p>
            <a:pPr eaLnBrk="1" hangingPunct="1"/>
            <a:r>
              <a:rPr lang="en-US" altLang="zh-CN" sz="1000" baseline="0" dirty="0" smtClean="0">
                <a:latin typeface="Arial" pitchFamily="34" charset="0"/>
                <a:cs typeface="Arial" pitchFamily="34" charset="0"/>
              </a:rPr>
              <a:t>However, the objectives between high fault tolerance for transient faults and low power consumption are conflicting. The figure here show a simulation result. When the supply voltage is scaled down, the power consumed is reduced, but the MTTF is reduced as well.</a:t>
            </a:r>
          </a:p>
          <a:p>
            <a:pPr eaLnBrk="1" hangingPunct="1"/>
            <a:endParaRPr lang="en-US" altLang="zh-CN" sz="10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aseline="0" dirty="0" smtClean="0">
                <a:latin typeface="Arial" pitchFamily="34" charset="0"/>
                <a:cs typeface="Arial" pitchFamily="34" charset="0"/>
              </a:rPr>
              <a:t>Therefore, we want to derive the energy/reliability design, which eliminate the negative impact of energy minimization on reliability with minimal decrease in energy saving.</a:t>
            </a:r>
            <a:endParaRPr lang="zh-CN" altLang="zh-CN" sz="1000"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the evaluation of our approach,</a:t>
            </a:r>
            <a:r>
              <a:rPr lang="en-US" altLang="zh-CN" baseline="0" dirty="0" smtClean="0"/>
              <a:t> we used ten synthetic benchmarks and five real-life case studies to perform three experiments.</a:t>
            </a:r>
          </a:p>
          <a:p>
            <a:endParaRPr lang="en-US" altLang="zh-CN" baseline="0" dirty="0" smtClean="0"/>
          </a:p>
          <a:p>
            <a:r>
              <a:rPr lang="en-US" altLang="zh-CN" baseline="0" dirty="0" smtClean="0"/>
              <a:t>The first experiment we evaluate the quality of our proposed algorithm as the systems become larger. We could see in table 2 that  five synthetic benchmarks of 10 to 105 tasks mapped on 2 to 6 difference kinds of PEs.</a:t>
            </a:r>
          </a:p>
          <a:p>
            <a:endParaRPr lang="en-US" altLang="zh-CN" baseline="0" dirty="0" smtClean="0"/>
          </a:p>
          <a:p>
            <a:r>
              <a:rPr lang="en-US" altLang="zh-CN" baseline="0" dirty="0" smtClean="0"/>
              <a:t>The second experiment we determine the ability of </a:t>
            </a:r>
            <a:r>
              <a:rPr lang="en-US" altLang="zh-CN" baseline="0" dirty="0" smtClean="0"/>
              <a:t>our proposed algorithm to find good quality solutions as the utilization of the system increases. We could see in table 3 we varied the execution times resulting in five cases corresponding to various initial utilization, from 27.21% to 71.98%.</a:t>
            </a:r>
            <a:endParaRPr lang="en-US" altLang="zh-CN" baseline="0" dirty="0" smtClean="0"/>
          </a:p>
        </p:txBody>
      </p:sp>
      <p:sp>
        <p:nvSpPr>
          <p:cNvPr id="4" name="灯片编号占位符 3"/>
          <p:cNvSpPr>
            <a:spLocks noGrp="1"/>
          </p:cNvSpPr>
          <p:nvPr>
            <p:ph type="sldNum" sz="quarter" idx="10"/>
          </p:nvPr>
        </p:nvSpPr>
        <p:spPr/>
        <p:txBody>
          <a:bodyPr/>
          <a:lstStyle/>
          <a:p>
            <a:fld id="{2E794836-E2A3-4CC7-A918-5B1AA5BC5D84}" type="slidenum">
              <a:rPr lang="zh-CN" altLang="en-US" smtClean="0"/>
              <a:pPr/>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third experiment</a:t>
            </a:r>
            <a:r>
              <a:rPr lang="en-US" altLang="zh-CN" baseline="0" dirty="0" smtClean="0"/>
              <a:t> we evaluated </a:t>
            </a:r>
            <a:r>
              <a:rPr lang="en-US" altLang="zh-CN" baseline="0" dirty="0" smtClean="0"/>
              <a:t>our proposed algorithm in real-life case studies.</a:t>
            </a:r>
          </a:p>
          <a:p>
            <a:endParaRPr lang="en-US" altLang="zh-CN" baseline="0" dirty="0" smtClean="0"/>
          </a:p>
          <a:p>
            <a:r>
              <a:rPr lang="en-US" altLang="zh-CN" baseline="0" dirty="0" smtClean="0"/>
              <a:t>All the experiment results show that</a:t>
            </a:r>
            <a:r>
              <a:rPr lang="zh-CN" altLang="en-US" baseline="0" dirty="0" smtClean="0"/>
              <a:t> </a:t>
            </a:r>
            <a:r>
              <a:rPr lang="en-US" altLang="zh-CN" baseline="0" dirty="0" smtClean="0"/>
              <a:t>minimizing the energy without considering reliability leads to a dramatic increase in the probability of failure, which increases more than 100 times in most cases. However, using our proposed algorithm is able to keep the system reliability within the specified reliability goal, without a significant loss in energy savings.</a:t>
            </a:r>
          </a:p>
        </p:txBody>
      </p:sp>
      <p:sp>
        <p:nvSpPr>
          <p:cNvPr id="4" name="灯片编号占位符 3"/>
          <p:cNvSpPr>
            <a:spLocks noGrp="1"/>
          </p:cNvSpPr>
          <p:nvPr>
            <p:ph type="sldNum" sz="quarter" idx="10"/>
          </p:nvPr>
        </p:nvSpPr>
        <p:spPr/>
        <p:txBody>
          <a:bodyPr/>
          <a:lstStyle/>
          <a:p>
            <a:fld id="{2E794836-E2A3-4CC7-A918-5B1AA5BC5D84}" type="slidenum">
              <a:rPr lang="zh-CN" altLang="en-US" smtClean="0"/>
              <a:pPr/>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conclusion, </a:t>
            </a:r>
            <a:r>
              <a:rPr lang="en-US" altLang="zh-CN" sz="1200" dirty="0" smtClean="0">
                <a:solidFill>
                  <a:srgbClr val="FF0000"/>
                </a:solidFill>
              </a:rPr>
              <a:t>It is possible to eliminate the negative impact of energy minimization on reliability by carefully considering the energy/reliability trade-offs during optimization.</a:t>
            </a:r>
          </a:p>
          <a:p>
            <a:endParaRPr lang="en-US" altLang="zh-CN" sz="1200" dirty="0" smtClean="0">
              <a:solidFill>
                <a:srgbClr val="FF0000"/>
              </a:solidFill>
            </a:endParaRPr>
          </a:p>
          <a:p>
            <a:r>
              <a:rPr lang="en-US" altLang="zh-CN" sz="1200" dirty="0" smtClean="0">
                <a:solidFill>
                  <a:srgbClr val="FF0000"/>
                </a:solidFill>
              </a:rPr>
              <a:t>Our</a:t>
            </a:r>
            <a:r>
              <a:rPr lang="en-US" altLang="zh-CN" sz="1200" baseline="0" dirty="0" smtClean="0">
                <a:solidFill>
                  <a:srgbClr val="FF0000"/>
                </a:solidFill>
              </a:rPr>
              <a:t> contributions, as this paper, are including deriving a reasonable energy/reliability model, combining the decision </a:t>
            </a:r>
            <a:r>
              <a:rPr lang="en-US" altLang="zh-CN" sz="1200" dirty="0" smtClean="0"/>
              <a:t>of mapping and operating mode assignment, and proposing the</a:t>
            </a:r>
            <a:r>
              <a:rPr lang="en-US" altLang="zh-CN" sz="1200" baseline="0" dirty="0" smtClean="0"/>
              <a:t> optimization algorithm for this energy/reliability trade-off problem.</a:t>
            </a:r>
            <a:endParaRPr lang="zh-CN" altLang="en-US" dirty="0"/>
          </a:p>
        </p:txBody>
      </p:sp>
      <p:sp>
        <p:nvSpPr>
          <p:cNvPr id="4" name="灯片编号占位符 3"/>
          <p:cNvSpPr>
            <a:spLocks noGrp="1"/>
          </p:cNvSpPr>
          <p:nvPr>
            <p:ph type="sldNum" sz="quarter" idx="10"/>
          </p:nvPr>
        </p:nvSpPr>
        <p:spPr/>
        <p:txBody>
          <a:bodyPr/>
          <a:lstStyle/>
          <a:p>
            <a:fld id="{2E794836-E2A3-4CC7-A918-5B1AA5BC5D84}" type="slidenum">
              <a:rPr lang="zh-CN" altLang="en-US" smtClean="0"/>
              <a:pPr/>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start talking with architecture model. We consider </a:t>
            </a:r>
            <a:r>
              <a:rPr lang="en-US" altLang="zh-CN" baseline="0" dirty="0" smtClean="0"/>
              <a:t>a set of heterogeneous processing </a:t>
            </a:r>
            <a:r>
              <a:rPr lang="en-US" altLang="zh-CN" baseline="0" dirty="0" smtClean="0"/>
              <a:t>elements interconnected </a:t>
            </a:r>
            <a:r>
              <a:rPr lang="en-US" altLang="zh-CN" baseline="0" dirty="0" smtClean="0"/>
              <a:t>by a communication channel. Each PE is characterized by a set of operating mode, and for each operating mode, we know the corresponding operating frequency, voltage and power dissipation.</a:t>
            </a:r>
          </a:p>
          <a:p>
            <a:endParaRPr lang="en-US" altLang="zh-CN" baseline="0" dirty="0" smtClean="0"/>
          </a:p>
          <a:p>
            <a:r>
              <a:rPr lang="en-US" altLang="zh-CN" baseline="0" dirty="0" smtClean="0"/>
              <a:t>A simple architecture example is shown in the right-upper-corner. Two PEs are connected by a bus. The operating modes of each PE are described in the bottom figure</a:t>
            </a:r>
            <a:r>
              <a:rPr lang="en-US" altLang="zh-CN" baseline="0" dirty="0" smtClean="0"/>
              <a:t>.</a:t>
            </a:r>
          </a:p>
          <a:p>
            <a:endParaRPr lang="en-US" altLang="zh-CN" baseline="0" dirty="0" smtClean="0"/>
          </a:p>
          <a:p>
            <a:r>
              <a:rPr lang="en-US" altLang="zh-CN" baseline="0" dirty="0" smtClean="0"/>
              <a:t>For an instant, if we execute a task in the highest operating mode of PE N1, the operating frequency is 1000 megahertz, the supply voltage is 1.6 volts, and the power dissipation is 25 watts.</a:t>
            </a:r>
            <a:endParaRPr lang="zh-CN" altLang="en-US" dirty="0"/>
          </a:p>
        </p:txBody>
      </p:sp>
      <p:sp>
        <p:nvSpPr>
          <p:cNvPr id="4" name="灯片编号占位符 3"/>
          <p:cNvSpPr>
            <a:spLocks noGrp="1"/>
          </p:cNvSpPr>
          <p:nvPr>
            <p:ph type="sldNum" sz="quarter" idx="10"/>
          </p:nvPr>
        </p:nvSpPr>
        <p:spPr/>
        <p:txBody>
          <a:bodyPr/>
          <a:lstStyle/>
          <a:p>
            <a:fld id="{2E794836-E2A3-4CC7-A918-5B1AA5BC5D84}"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An PE may experience different kinds of faults during its execution. For example, permanent faults and transient faults.</a:t>
            </a:r>
            <a:r>
              <a:rPr lang="en-US" altLang="zh-CN" baseline="0" dirty="0" smtClean="0"/>
              <a:t> We could have many ways to tolerate faults. For an instance, we could re-execute the task twice for tolerating 2 transient faults within one PE, or we could replicate the task twice to tolerating 2 transient or permanent faults.</a:t>
            </a:r>
          </a:p>
          <a:p>
            <a:endParaRPr lang="en-US" altLang="zh-CN" baseline="0" dirty="0" smtClean="0"/>
          </a:p>
          <a:p>
            <a:r>
              <a:rPr lang="en-US" altLang="zh-CN" baseline="0" dirty="0" smtClean="0"/>
              <a:t>The reliability of executing a task, \</a:t>
            </a:r>
            <a:r>
              <a:rPr lang="en-US" altLang="zh-CN" baseline="0" dirty="0" err="1" smtClean="0"/>
              <a:t>tau_i</a:t>
            </a:r>
            <a:r>
              <a:rPr lang="en-US" altLang="zh-CN" baseline="0" dirty="0" smtClean="0"/>
              <a:t>, is defined as the probability of its successful execution, and expressed as the first equation. The \lambda is the average fault rate, and c is the execution time of the task.</a:t>
            </a:r>
          </a:p>
          <a:p>
            <a:endParaRPr lang="en-US" altLang="zh-CN" baseline="0" dirty="0" smtClean="0"/>
          </a:p>
          <a:p>
            <a:r>
              <a:rPr lang="en-US" altLang="zh-CN" baseline="0" dirty="0" smtClean="0"/>
              <a:t>The second and the third equations are calculating the reliability when tolerating the faults by re-execution and replication. The last equation is calculating the reliability of an application, which actually multiplies the reliability of every task</a:t>
            </a:r>
            <a:r>
              <a:rPr lang="en-US" altLang="zh-CN" baseline="0" dirty="0" smtClean="0"/>
              <a:t>.</a:t>
            </a:r>
          </a:p>
          <a:p>
            <a:endParaRPr lang="en-US" altLang="zh-CN" baseline="0" dirty="0" smtClean="0"/>
          </a:p>
          <a:p>
            <a:r>
              <a:rPr lang="en-US" altLang="zh-CN" baseline="0" dirty="0" smtClean="0"/>
              <a:t>In this paper, we consider to tolerate faults through task replication.</a:t>
            </a:r>
            <a:endParaRPr lang="zh-CN" altLang="en-US" dirty="0"/>
          </a:p>
        </p:txBody>
      </p:sp>
      <p:sp>
        <p:nvSpPr>
          <p:cNvPr id="4" name="灯片编号占位符 3"/>
          <p:cNvSpPr>
            <a:spLocks noGrp="1"/>
          </p:cNvSpPr>
          <p:nvPr>
            <p:ph type="sldNum" sz="quarter" idx="10"/>
          </p:nvPr>
        </p:nvSpPr>
        <p:spPr/>
        <p:txBody>
          <a:bodyPr/>
          <a:lstStyle/>
          <a:p>
            <a:fld id="{2E794836-E2A3-4CC7-A918-5B1AA5BC5D84}"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dirty="0" smtClean="0"/>
              <a:t>We model applications</a:t>
            </a:r>
            <a:r>
              <a:rPr lang="en-US" altLang="zh-CN" baseline="0" dirty="0" smtClean="0"/>
              <a:t> as a set of periodic tasks. For each task, we know </a:t>
            </a:r>
            <a:r>
              <a:rPr lang="en-US" altLang="zh-CN" baseline="0" dirty="0" err="1" smtClean="0"/>
              <a:t>CiNj</a:t>
            </a:r>
            <a:r>
              <a:rPr lang="en-US" altLang="zh-CN" baseline="0" dirty="0" smtClean="0"/>
              <a:t>, the WCETs when the task be mapped on </a:t>
            </a:r>
            <a:r>
              <a:rPr lang="en-US" altLang="zh-CN" baseline="0" dirty="0" err="1" smtClean="0"/>
              <a:t>Nj</a:t>
            </a:r>
            <a:r>
              <a:rPr lang="en-US" altLang="zh-CN" baseline="0" dirty="0" smtClean="0"/>
              <a:t> and executed in the maximum operating mode, the period Ti, and the deadline Di. In this paper, we assume that the deadlines are smaller or equal to the periods, and each task is assigned a unique priority.</a:t>
            </a:r>
          </a:p>
          <a:p>
            <a:endParaRPr lang="en-US" altLang="zh-CN" baseline="0" dirty="0" smtClean="0"/>
          </a:p>
          <a:p>
            <a:r>
              <a:rPr lang="en-US" altLang="zh-CN" baseline="0" dirty="0" smtClean="0"/>
              <a:t>There are two kinds of tasks, critical or non-critical. For each critical task, we assume the designer will specify a desired redundancy level, that is, how many replicas of the task will be introduced. The redundancy level depends on the functionality and implementation of the task.</a:t>
            </a:r>
          </a:p>
          <a:p>
            <a:endParaRPr lang="en-US" altLang="zh-CN" baseline="0" dirty="0" smtClean="0"/>
          </a:p>
          <a:p>
            <a:r>
              <a:rPr lang="en-US" altLang="zh-CN" baseline="0" dirty="0" smtClean="0"/>
              <a:t>An application tasks set example is given in the table. Tasks are going to map on two PEs which described in the previous slides. \tau_1 and \tau_2 are critical tasks and \tau’_1 and \tau’_2 are their replicas. That means, the redundancy level of \tau_1 and \tau_2 are 1.</a:t>
            </a:r>
          </a:p>
          <a:p>
            <a:endParaRPr lang="en-US" altLang="zh-CN" dirty="0" smtClean="0"/>
          </a:p>
          <a:p>
            <a:r>
              <a:rPr lang="en-US" altLang="zh-CN" dirty="0" smtClean="0"/>
              <a:t>In this paper, we address the energy consumption in PE, which is a major</a:t>
            </a:r>
            <a:r>
              <a:rPr lang="en-US" altLang="zh-CN" baseline="0" dirty="0" smtClean="0"/>
              <a:t> </a:t>
            </a:r>
            <a:r>
              <a:rPr lang="en-US" altLang="zh-CN" dirty="0" smtClean="0"/>
              <a:t>component</a:t>
            </a:r>
            <a:r>
              <a:rPr lang="en-US" altLang="zh-CN" baseline="0" dirty="0" smtClean="0"/>
              <a:t> of the system-level energy consumption. Since we know directly </a:t>
            </a:r>
            <a:r>
              <a:rPr lang="en-US" altLang="zh-CN" baseline="0" dirty="0" smtClean="0"/>
              <a:t>how much Watts are consumed when the PE runs in a chosen operating mode from the architecture model, by multiplying the task execution time, we obtain the power consumption for running the task. We could also consider the overheads due to the mode-switch among tasks if needed.</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2E794836-E2A3-4CC7-A918-5B1AA5BC5D84}"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energy consumption is not only linked to performance,</a:t>
            </a:r>
            <a:r>
              <a:rPr lang="en-US" altLang="zh-CN" baseline="0" dirty="0" smtClean="0"/>
              <a:t> but also </a:t>
            </a:r>
            <a:r>
              <a:rPr lang="en-US" altLang="zh-CN" dirty="0" smtClean="0"/>
              <a:t>reliability. Because</a:t>
            </a:r>
            <a:r>
              <a:rPr lang="en-US" altLang="zh-CN" baseline="0" dirty="0" smtClean="0"/>
              <a:t> switching operating modes has an impact on the average failure rate. W</a:t>
            </a:r>
            <a:r>
              <a:rPr lang="en-US" altLang="zh-CN" sz="2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hen the supply voltage and the operating frequency are scaling down,</a:t>
            </a:r>
            <a:r>
              <a:rPr lang="en-US" altLang="zh-CN" sz="2000" baseline="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 the fault rate increases exponentially.</a:t>
            </a:r>
            <a:endParaRPr lang="en-US" altLang="zh-CN" sz="2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endParaRPr>
          </a:p>
          <a:p>
            <a:endParaRPr lang="en-US" altLang="zh-CN" sz="2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endParaRPr>
          </a:p>
          <a:p>
            <a:r>
              <a:rPr lang="en-US" altLang="zh-CN" sz="2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In</a:t>
            </a:r>
            <a:r>
              <a:rPr lang="en-US" altLang="zh-CN" sz="2000" baseline="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 this paper, we assume that when PE runs in the minimum voltage and frequency level, the fault rate increases 100 times compared to that of PE running in the maximum voltage and frequency level. The two figures show the fault rate changes with respect to the normalized operating frequency and normalized supply voltage, which are calculated by the proposed fault rate equation.</a:t>
            </a:r>
            <a:endParaRPr lang="zh-CN" altLang="en-US" dirty="0"/>
          </a:p>
        </p:txBody>
      </p:sp>
      <p:sp>
        <p:nvSpPr>
          <p:cNvPr id="4" name="灯片编号占位符 3"/>
          <p:cNvSpPr>
            <a:spLocks noGrp="1"/>
          </p:cNvSpPr>
          <p:nvPr>
            <p:ph type="sldNum" sz="quarter" idx="10"/>
          </p:nvPr>
        </p:nvSpPr>
        <p:spPr/>
        <p:txBody>
          <a:bodyPr/>
          <a:lstStyle/>
          <a:p>
            <a:fld id="{2E794836-E2A3-4CC7-A918-5B1AA5BC5D84}"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this paper, we consider</a:t>
            </a:r>
            <a:r>
              <a:rPr lang="en-US" altLang="zh-CN" baseline="0" dirty="0" smtClean="0"/>
              <a:t> tasks are scheduled using fixed-priority preemptive scheduling. In the figure, we show an example of fixed-priority preemptive scheduling. A</a:t>
            </a:r>
            <a:r>
              <a:rPr lang="en-US" altLang="zh-CN" dirty="0" smtClean="0"/>
              <a:t>t any given time, the PE executes the highest priority task of all those tasks that are currently ready to execute. For instance, at time t2, \tau_2 releases, since its priority higher than \tau_1’s priority, the preemption happens</a:t>
            </a:r>
            <a:r>
              <a:rPr lang="en-US" altLang="zh-CN" baseline="0" dirty="0" smtClean="0"/>
              <a:t>. At time t4, \tau_3 finish, since \tau_2 has higher priority, the PE resume\tau_2 first.</a:t>
            </a:r>
          </a:p>
          <a:p>
            <a:endParaRPr lang="en-US" altLang="zh-CN" baseline="0" dirty="0" smtClean="0"/>
          </a:p>
          <a:p>
            <a:r>
              <a:rPr lang="en-US" altLang="zh-CN" baseline="0" dirty="0" smtClean="0"/>
              <a:t>Our focus in this paper is exploring the trade-off between energy and reliability. Hence, we consider the basic response time analysis for the schedulability analysis. In order to tell which of the design alternatives is more schedulable than the others, we use degree of schedulability, which is expressed in the last equation. </a:t>
            </a:r>
            <a:r>
              <a:rPr lang="en-US" altLang="zh-CN" baseline="0" dirty="0" smtClean="0"/>
              <a:t>Instead of only comparing the response times with the deadlines, the degree of schedulability basically counts for the still available slacks.</a:t>
            </a:r>
            <a:endParaRPr lang="zh-CN" altLang="en-US" dirty="0"/>
          </a:p>
        </p:txBody>
      </p:sp>
      <p:sp>
        <p:nvSpPr>
          <p:cNvPr id="4" name="灯片编号占位符 3"/>
          <p:cNvSpPr>
            <a:spLocks noGrp="1"/>
          </p:cNvSpPr>
          <p:nvPr>
            <p:ph type="sldNum" sz="quarter" idx="10"/>
          </p:nvPr>
        </p:nvSpPr>
        <p:spPr/>
        <p:txBody>
          <a:bodyPr/>
          <a:lstStyle/>
          <a:p>
            <a:fld id="{2E794836-E2A3-4CC7-A918-5B1AA5BC5D84}"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Now we are ready to draw</a:t>
            </a:r>
            <a:r>
              <a:rPr lang="en-US" altLang="zh-CN" baseline="0" dirty="0" smtClean="0"/>
              <a:t> the problem formulation.</a:t>
            </a:r>
            <a:endParaRPr lang="zh-CN" altLang="en-US" dirty="0"/>
          </a:p>
        </p:txBody>
      </p:sp>
      <p:sp>
        <p:nvSpPr>
          <p:cNvPr id="4" name="灯片编号占位符 3"/>
          <p:cNvSpPr>
            <a:spLocks noGrp="1"/>
          </p:cNvSpPr>
          <p:nvPr>
            <p:ph type="sldNum" sz="quarter" idx="10"/>
          </p:nvPr>
        </p:nvSpPr>
        <p:spPr/>
        <p:txBody>
          <a:bodyPr/>
          <a:lstStyle/>
          <a:p>
            <a:fld id="{2E794836-E2A3-4CC7-A918-5B1AA5BC5D84}" type="slidenum">
              <a:rPr lang="zh-CN" altLang="en-US" smtClean="0"/>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dirty="0" smtClean="0"/>
              <a:t>We</a:t>
            </a:r>
            <a:r>
              <a:rPr lang="en-US" altLang="zh-CN" baseline="0" dirty="0" smtClean="0"/>
              <a:t> continue with a motivational example. The application model and architecture model are already shown as example in the previous slides.</a:t>
            </a:r>
          </a:p>
          <a:p>
            <a:endParaRPr lang="en-US" altLang="zh-CN" baseline="0" dirty="0" smtClean="0"/>
          </a:p>
          <a:p>
            <a:r>
              <a:rPr lang="en-US" altLang="zh-CN" baseline="0" dirty="0" smtClean="0"/>
              <a:t>We use a reference as initial solution, which runs all the tasks in the maximum speed operating mode and attempts to reduce the energy consumption by mapping the tasks on the low power consumed PEs, without missing the deadlines. The result is calculated in the first row. </a:t>
            </a:r>
          </a:p>
          <a:p>
            <a:endParaRPr lang="en-US" altLang="zh-CN" baseline="0" dirty="0" smtClean="0"/>
          </a:p>
          <a:p>
            <a:r>
              <a:rPr lang="en-US" altLang="zh-CN" baseline="0" dirty="0" smtClean="0"/>
              <a:t>Then we perform the typical approach for energy minimization, which decide the mapping and the operating mode for each task such that the energy consumed is minimized and the deadlines are satisfied. The result is shown in the first picture. The implementation meets all tasks’ deadlines and reduces the energy by 42.58%, compared to the initial solution, but its probability of failure is 160 times greater than that of the initial solution.</a:t>
            </a:r>
          </a:p>
          <a:p>
            <a:endParaRPr lang="en-US" altLang="zh-CN" baseline="0" dirty="0" smtClean="0"/>
          </a:p>
          <a:p>
            <a:r>
              <a:rPr lang="en-US" altLang="zh-CN" baseline="0" dirty="0" smtClean="0"/>
              <a:t>We consider the reliability impact in another implementation. By carefully deciding the mapping and operating modes as shown in second picture, the implementation fulfills all timing and reliability requirements, with only 0.45% loss in energy saving while comparing with the energy reduction result between these two implementations.</a:t>
            </a:r>
          </a:p>
          <a:p>
            <a:endParaRPr lang="en-US" altLang="zh-CN" baseline="0" dirty="0" smtClean="0"/>
          </a:p>
          <a:p>
            <a:r>
              <a:rPr lang="en-US" altLang="zh-CN" baseline="0" dirty="0" smtClean="0"/>
              <a:t>Therefore, it is possible to reduce the negative impact on reliability without a significant loss of energy savings.</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2E794836-E2A3-4CC7-A918-5B1AA5BC5D84}" type="slidenum">
              <a:rPr lang="zh-CN" altLang="en-US" smtClean="0"/>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794836-E2A3-4CC7-A918-5B1AA5BC5D84}"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DTU-DK-A1"/>
          <p:cNvPicPr>
            <a:picLocks noChangeAspect="1" noChangeArrowheads="1"/>
          </p:cNvPicPr>
          <p:nvPr/>
        </p:nvPicPr>
        <p:blipFill>
          <a:blip r:embed="rId2" cstate="print"/>
          <a:srcRect l="78432"/>
          <a:stretch>
            <a:fillRect/>
          </a:stretch>
        </p:blipFill>
        <p:spPr bwMode="auto">
          <a:xfrm>
            <a:off x="8597900" y="82550"/>
            <a:ext cx="479425" cy="533400"/>
          </a:xfrm>
          <a:prstGeom prst="rect">
            <a:avLst/>
          </a:prstGeom>
          <a:noFill/>
          <a:ln w="9525">
            <a:noFill/>
            <a:miter lim="800000"/>
            <a:headEnd/>
            <a:tailEnd/>
          </a:ln>
        </p:spPr>
      </p:pic>
      <p:pic>
        <p:nvPicPr>
          <p:cNvPr id="5" name="Picture 12" descr="DTU frise RGB"/>
          <p:cNvPicPr>
            <a:picLocks noChangeAspect="1" noChangeArrowheads="1"/>
          </p:cNvPicPr>
          <p:nvPr/>
        </p:nvPicPr>
        <p:blipFill>
          <a:blip r:embed="rId3" cstate="print"/>
          <a:srcRect r="25990"/>
          <a:stretch>
            <a:fillRect/>
          </a:stretch>
        </p:blipFill>
        <p:spPr bwMode="auto">
          <a:xfrm>
            <a:off x="4432300" y="4191000"/>
            <a:ext cx="4711700" cy="2338388"/>
          </a:xfrm>
          <a:prstGeom prst="rect">
            <a:avLst/>
          </a:prstGeom>
          <a:noFill/>
          <a:ln w="9525">
            <a:noFill/>
            <a:miter lim="800000"/>
            <a:headEnd/>
            <a:tailEnd/>
          </a:ln>
        </p:spPr>
      </p:pic>
      <p:pic>
        <p:nvPicPr>
          <p:cNvPr id="6" name="Picture 22" descr="C:\Users\cls\Desktop\DTU_ppt\Til PAW\DTU_LOGOS\Done\DTU Informatik A UK.png"/>
          <p:cNvPicPr>
            <a:picLocks noChangeAspect="1" noChangeArrowheads="1"/>
          </p:cNvPicPr>
          <p:nvPr/>
        </p:nvPicPr>
        <p:blipFill>
          <a:blip r:embed="rId4" cstate="print"/>
          <a:srcRect l="10336" t="34251" b="14568"/>
          <a:stretch>
            <a:fillRect/>
          </a:stretch>
        </p:blipFill>
        <p:spPr bwMode="auto">
          <a:xfrm>
            <a:off x="619125" y="6029325"/>
            <a:ext cx="5213350" cy="630238"/>
          </a:xfrm>
          <a:prstGeom prst="rect">
            <a:avLst/>
          </a:prstGeom>
          <a:noFill/>
          <a:ln w="9525">
            <a:noFill/>
            <a:miter lim="800000"/>
            <a:headEnd/>
            <a:tailEnd/>
          </a:ln>
        </p:spPr>
      </p:pic>
      <p:sp>
        <p:nvSpPr>
          <p:cNvPr id="5122" name="Rectangle 2"/>
          <p:cNvSpPr>
            <a:spLocks noGrp="1" noChangeArrowheads="1"/>
          </p:cNvSpPr>
          <p:nvPr>
            <p:ph type="ctrTitle"/>
          </p:nvPr>
        </p:nvSpPr>
        <p:spPr>
          <a:xfrm>
            <a:off x="718898" y="1295400"/>
            <a:ext cx="6478083" cy="869128"/>
          </a:xfrm>
        </p:spPr>
        <p:txBody>
          <a:bodyPr/>
          <a:lstStyle>
            <a:lvl1pPr algn="l">
              <a:defRPr sz="2800">
                <a:solidFill>
                  <a:srgbClr val="08519C"/>
                </a:solidFill>
                <a:latin typeface="Calibri"/>
                <a:cs typeface="Calibri"/>
              </a:defRPr>
            </a:lvl1pPr>
          </a:lstStyle>
          <a:p>
            <a:r>
              <a:rPr lang="en-GB" noProof="0" smtClean="0"/>
              <a:t>Click to edit Master title style</a:t>
            </a:r>
            <a:endParaRPr lang="en-US" noProof="0" dirty="0"/>
          </a:p>
        </p:txBody>
      </p:sp>
      <p:sp>
        <p:nvSpPr>
          <p:cNvPr id="5123" name="Rectangle 3"/>
          <p:cNvSpPr>
            <a:spLocks noGrp="1" noChangeArrowheads="1"/>
          </p:cNvSpPr>
          <p:nvPr>
            <p:ph type="subTitle" idx="1"/>
          </p:nvPr>
        </p:nvSpPr>
        <p:spPr>
          <a:xfrm>
            <a:off x="718898" y="2380182"/>
            <a:ext cx="6486071" cy="1658418"/>
          </a:xfrm>
        </p:spPr>
        <p:txBody>
          <a:bodyPr/>
          <a:lstStyle>
            <a:lvl1pPr marL="0" indent="0">
              <a:buFontTx/>
              <a:buNone/>
              <a:defRPr>
                <a:solidFill>
                  <a:srgbClr val="08519C"/>
                </a:solidFill>
                <a:latin typeface="Calibri"/>
                <a:cs typeface="Calibri"/>
              </a:defRPr>
            </a:lvl1pPr>
          </a:lstStyle>
          <a:p>
            <a:r>
              <a:rPr lang="en-GB" noProof="0" smtClean="0"/>
              <a:t>Click to edit Master subtitle style</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9B3B18F1-C846-4218-B959-11BAC8A6F771}" type="datetimeFigureOut">
              <a:rPr lang="zh-CN" altLang="en-US" smtClean="0"/>
              <a:pPr/>
              <a:t>2011/1/14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54ED06CC-B145-46FA-9DD6-248BA1ED0FB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0"/>
            <a:ext cx="8426450" cy="7191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endParaRPr lang="en-US"/>
          </a:p>
        </p:txBody>
      </p:sp>
      <p:sp>
        <p:nvSpPr>
          <p:cNvPr id="1027" name="Rectangle 3"/>
          <p:cNvSpPr>
            <a:spLocks noGrp="1" noChangeArrowheads="1"/>
          </p:cNvSpPr>
          <p:nvPr>
            <p:ph type="body" idx="1"/>
          </p:nvPr>
        </p:nvSpPr>
        <p:spPr bwMode="auto">
          <a:xfrm>
            <a:off x="358775" y="935038"/>
            <a:ext cx="8424863" cy="5541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7" name="Rectangle 13"/>
          <p:cNvSpPr>
            <a:spLocks noChangeArrowheads="1"/>
          </p:cNvSpPr>
          <p:nvPr/>
        </p:nvSpPr>
        <p:spPr bwMode="auto">
          <a:xfrm>
            <a:off x="8474075" y="6556375"/>
            <a:ext cx="304800" cy="304800"/>
          </a:xfrm>
          <a:prstGeom prst="rect">
            <a:avLst/>
          </a:prstGeom>
          <a:noFill/>
          <a:ln w="9525">
            <a:noFill/>
            <a:miter lim="800000"/>
            <a:headEnd/>
            <a:tailEnd/>
          </a:ln>
        </p:spPr>
        <p:txBody>
          <a:bodyPr lIns="0" tIns="0" rIns="0" bIns="0">
            <a:prstTxWarp prst="textNoShape">
              <a:avLst/>
            </a:prstTxWarp>
          </a:bodyPr>
          <a:lstStyle/>
          <a:p>
            <a:pPr algn="r" defTabSz="457200" eaLnBrk="0" hangingPunct="0">
              <a:spcBef>
                <a:spcPct val="0"/>
              </a:spcBef>
            </a:pPr>
            <a:fld id="{3F27FFC1-0043-324A-8520-D16CB85550E5}" type="slidenum">
              <a:rPr lang="en-US" sz="900">
                <a:solidFill>
                  <a:srgbClr val="000000"/>
                </a:solidFill>
                <a:ea typeface="Calibri" charset="0"/>
                <a:cs typeface="Calibri" charset="0"/>
              </a:rPr>
              <a:pPr algn="r" defTabSz="457200" eaLnBrk="0" hangingPunct="0">
                <a:spcBef>
                  <a:spcPct val="0"/>
                </a:spcBef>
              </a:pPr>
              <a:t>‹#›</a:t>
            </a:fld>
            <a:endParaRPr lang="en-US" sz="900">
              <a:solidFill>
                <a:srgbClr val="000000"/>
              </a:solidFill>
              <a:ea typeface="Calibri" charset="0"/>
              <a:cs typeface="Calibri" charset="0"/>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Lst>
  <p:txStyles>
    <p:titleStyle>
      <a:lvl1pPr algn="r" rtl="0" eaLnBrk="1" fontAlgn="base" hangingPunct="1">
        <a:lnSpc>
          <a:spcPct val="80000"/>
        </a:lnSpc>
        <a:spcBef>
          <a:spcPct val="0"/>
        </a:spcBef>
        <a:spcAft>
          <a:spcPct val="0"/>
        </a:spcAft>
        <a:defRPr sz="3200" b="1">
          <a:solidFill>
            <a:srgbClr val="08519C"/>
          </a:solidFill>
          <a:latin typeface="Calibri"/>
          <a:ea typeface="ＭＳ Ｐゴシック" charset="-128"/>
          <a:cs typeface="Calibri"/>
        </a:defRPr>
      </a:lvl1pPr>
      <a:lvl2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2pPr>
      <a:lvl3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3pPr>
      <a:lvl4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4pPr>
      <a:lvl5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5pPr>
      <a:lvl6pPr marL="4572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6pPr>
      <a:lvl7pPr marL="9144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7pPr>
      <a:lvl8pPr marL="13716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8pPr>
      <a:lvl9pPr marL="18288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9pPr>
    </p:titleStyle>
    <p:bodyStyle>
      <a:lvl1pPr marL="179388" indent="-215900" algn="l" rtl="0" eaLnBrk="1" fontAlgn="base" hangingPunct="1">
        <a:spcBef>
          <a:spcPts val="500"/>
        </a:spcBef>
        <a:spcAft>
          <a:spcPct val="0"/>
        </a:spcAft>
        <a:buClr>
          <a:srgbClr val="BDD7E7"/>
        </a:buClr>
        <a:buFont typeface="Wingdings" charset="2"/>
        <a:buChar char="§"/>
        <a:defRPr sz="2400">
          <a:solidFill>
            <a:srgbClr val="08519C"/>
          </a:solidFill>
          <a:latin typeface="Calibri"/>
          <a:ea typeface="ＭＳ Ｐゴシック" charset="-128"/>
          <a:cs typeface="Calibri"/>
        </a:defRPr>
      </a:lvl1pPr>
      <a:lvl2pPr marL="539750" indent="-215900" algn="l" rtl="0" eaLnBrk="1" fontAlgn="base" hangingPunct="1">
        <a:spcBef>
          <a:spcPts val="400"/>
        </a:spcBef>
        <a:spcAft>
          <a:spcPct val="0"/>
        </a:spcAft>
        <a:buClr>
          <a:srgbClr val="BDD7E7"/>
        </a:buClr>
        <a:buFont typeface="Wingdings" charset="2"/>
        <a:buChar char="§"/>
        <a:defRPr sz="2400">
          <a:solidFill>
            <a:srgbClr val="08519C"/>
          </a:solidFill>
          <a:latin typeface="Calibri"/>
          <a:ea typeface="ＭＳ Ｐゴシック" charset="-128"/>
          <a:cs typeface="Calibri"/>
        </a:defRPr>
      </a:lvl2pPr>
      <a:lvl3pPr marL="898525" indent="-215900" algn="l" rtl="0" eaLnBrk="1" fontAlgn="base" hangingPunct="1">
        <a:spcBef>
          <a:spcPts val="300"/>
        </a:spcBef>
        <a:spcAft>
          <a:spcPct val="0"/>
        </a:spcAft>
        <a:buClr>
          <a:srgbClr val="BDD7E7"/>
        </a:buClr>
        <a:buFont typeface="Wingdings" charset="2"/>
        <a:buChar char="§"/>
        <a:defRPr sz="2000">
          <a:solidFill>
            <a:srgbClr val="08519C"/>
          </a:solidFill>
          <a:latin typeface="Calibri"/>
          <a:ea typeface="ＭＳ Ｐゴシック" charset="-128"/>
          <a:cs typeface="Calibri"/>
        </a:defRPr>
      </a:lvl3pPr>
      <a:lvl4pPr marL="1258888" indent="-215900" algn="l" rtl="0" eaLnBrk="1" fontAlgn="base" hangingPunct="1">
        <a:spcBef>
          <a:spcPts val="200"/>
        </a:spcBef>
        <a:spcAft>
          <a:spcPct val="0"/>
        </a:spcAft>
        <a:buClr>
          <a:srgbClr val="BDD7E7"/>
        </a:buClr>
        <a:buFont typeface="Wingdings" charset="2"/>
        <a:buChar char="§"/>
        <a:defRPr>
          <a:solidFill>
            <a:srgbClr val="08519C"/>
          </a:solidFill>
          <a:latin typeface="Calibri"/>
          <a:ea typeface="ＭＳ Ｐゴシック" charset="-128"/>
          <a:cs typeface="Calibri"/>
        </a:defRPr>
      </a:lvl4pPr>
      <a:lvl5pPr marL="1619250" indent="-215900" algn="l" rtl="0" eaLnBrk="1" fontAlgn="base" hangingPunct="1">
        <a:spcBef>
          <a:spcPts val="200"/>
        </a:spcBef>
        <a:spcAft>
          <a:spcPct val="0"/>
        </a:spcAft>
        <a:buClr>
          <a:srgbClr val="BDD7E7"/>
        </a:buClr>
        <a:buFont typeface="Wingdings" charset="2"/>
        <a:buChar char="§"/>
        <a:defRPr sz="1600">
          <a:solidFill>
            <a:srgbClr val="08519C"/>
          </a:solidFill>
          <a:latin typeface="Calibri"/>
          <a:ea typeface="ＭＳ Ｐゴシック" charset="-128"/>
          <a:cs typeface="Calibri"/>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0"/>
            <a:ext cx="8426450" cy="7191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endParaRPr lang="en-US"/>
          </a:p>
        </p:txBody>
      </p:sp>
      <p:sp>
        <p:nvSpPr>
          <p:cNvPr id="1027" name="Rectangle 3"/>
          <p:cNvSpPr>
            <a:spLocks noGrp="1" noChangeArrowheads="1"/>
          </p:cNvSpPr>
          <p:nvPr>
            <p:ph type="body" idx="1"/>
          </p:nvPr>
        </p:nvSpPr>
        <p:spPr bwMode="auto">
          <a:xfrm>
            <a:off x="358775" y="935038"/>
            <a:ext cx="8424863" cy="5541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37" name="Rectangle 13"/>
          <p:cNvSpPr>
            <a:spLocks noChangeArrowheads="1"/>
          </p:cNvSpPr>
          <p:nvPr/>
        </p:nvSpPr>
        <p:spPr bwMode="auto">
          <a:xfrm>
            <a:off x="8474075" y="6556375"/>
            <a:ext cx="304800" cy="304800"/>
          </a:xfrm>
          <a:prstGeom prst="rect">
            <a:avLst/>
          </a:prstGeom>
          <a:noFill/>
          <a:ln w="9525">
            <a:noFill/>
            <a:miter lim="800000"/>
            <a:headEnd/>
            <a:tailEnd/>
          </a:ln>
        </p:spPr>
        <p:txBody>
          <a:bodyPr lIns="0" tIns="0" rIns="0" bIns="0">
            <a:prstTxWarp prst="textNoShape">
              <a:avLst/>
            </a:prstTxWarp>
          </a:bodyPr>
          <a:lstStyle/>
          <a:p>
            <a:pPr algn="r" defTabSz="457200" eaLnBrk="0" hangingPunct="0">
              <a:spcBef>
                <a:spcPct val="0"/>
              </a:spcBef>
            </a:pPr>
            <a:fld id="{3F27FFC1-0043-324A-8520-D16CB85550E5}" type="slidenum">
              <a:rPr lang="en-US" sz="900">
                <a:solidFill>
                  <a:srgbClr val="000000"/>
                </a:solidFill>
                <a:ea typeface="Calibri" charset="0"/>
                <a:cs typeface="Calibri" charset="0"/>
              </a:rPr>
              <a:pPr algn="r" defTabSz="457200" eaLnBrk="0" hangingPunct="0">
                <a:spcBef>
                  <a:spcPct val="0"/>
                </a:spcBef>
              </a:pPr>
              <a:t>‹#›</a:t>
            </a:fld>
            <a:endParaRPr lang="en-US" sz="900">
              <a:solidFill>
                <a:srgbClr val="000000"/>
              </a:solidFill>
              <a:ea typeface="Calibri" charset="0"/>
              <a:cs typeface="Calibri" charset="0"/>
            </a:endParaRPr>
          </a:p>
        </p:txBody>
      </p:sp>
    </p:spTree>
  </p:cSld>
  <p:clrMap bg1="lt1" tx1="dk1" bg2="lt2" tx2="dk2" accent1="accent1" accent2="accent2" accent3="accent3" accent4="accent4" accent5="accent5" accent6="accent6" hlink="hlink" folHlink="folHlink"/>
  <p:txStyles>
    <p:titleStyle>
      <a:lvl1pPr algn="r" rtl="0" eaLnBrk="1" fontAlgn="base" hangingPunct="1">
        <a:lnSpc>
          <a:spcPct val="80000"/>
        </a:lnSpc>
        <a:spcBef>
          <a:spcPct val="0"/>
        </a:spcBef>
        <a:spcAft>
          <a:spcPct val="0"/>
        </a:spcAft>
        <a:defRPr sz="3200" b="1">
          <a:solidFill>
            <a:srgbClr val="08519C"/>
          </a:solidFill>
          <a:latin typeface="Calibri"/>
          <a:ea typeface="ＭＳ Ｐゴシック" charset="-128"/>
          <a:cs typeface="Calibri"/>
        </a:defRPr>
      </a:lvl1pPr>
      <a:lvl2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2pPr>
      <a:lvl3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3pPr>
      <a:lvl4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4pPr>
      <a:lvl5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5pPr>
      <a:lvl6pPr marL="4572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6pPr>
      <a:lvl7pPr marL="9144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7pPr>
      <a:lvl8pPr marL="13716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8pPr>
      <a:lvl9pPr marL="18288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9pPr>
    </p:titleStyle>
    <p:bodyStyle>
      <a:lvl1pPr marL="179388" indent="-215900" algn="l" rtl="0" eaLnBrk="1" fontAlgn="base" hangingPunct="1">
        <a:spcBef>
          <a:spcPts val="500"/>
        </a:spcBef>
        <a:spcAft>
          <a:spcPct val="0"/>
        </a:spcAft>
        <a:buClr>
          <a:srgbClr val="BDD7E7"/>
        </a:buClr>
        <a:buFont typeface="Wingdings" charset="2"/>
        <a:buChar char="§"/>
        <a:defRPr sz="2400">
          <a:solidFill>
            <a:srgbClr val="08519C"/>
          </a:solidFill>
          <a:latin typeface="Calibri"/>
          <a:ea typeface="ＭＳ Ｐゴシック" charset="-128"/>
          <a:cs typeface="Calibri"/>
        </a:defRPr>
      </a:lvl1pPr>
      <a:lvl2pPr marL="539750" indent="-215900" algn="l" rtl="0" eaLnBrk="1" fontAlgn="base" hangingPunct="1">
        <a:spcBef>
          <a:spcPts val="400"/>
        </a:spcBef>
        <a:spcAft>
          <a:spcPct val="0"/>
        </a:spcAft>
        <a:buClr>
          <a:srgbClr val="BDD7E7"/>
        </a:buClr>
        <a:buFont typeface="Wingdings" charset="2"/>
        <a:buChar char="§"/>
        <a:defRPr sz="2400">
          <a:solidFill>
            <a:srgbClr val="08519C"/>
          </a:solidFill>
          <a:latin typeface="Calibri"/>
          <a:ea typeface="ＭＳ Ｐゴシック" charset="-128"/>
          <a:cs typeface="Calibri"/>
        </a:defRPr>
      </a:lvl2pPr>
      <a:lvl3pPr marL="898525" indent="-215900" algn="l" rtl="0" eaLnBrk="1" fontAlgn="base" hangingPunct="1">
        <a:spcBef>
          <a:spcPts val="300"/>
        </a:spcBef>
        <a:spcAft>
          <a:spcPct val="0"/>
        </a:spcAft>
        <a:buClr>
          <a:srgbClr val="BDD7E7"/>
        </a:buClr>
        <a:buFont typeface="Wingdings" charset="2"/>
        <a:buChar char="§"/>
        <a:defRPr sz="2000">
          <a:solidFill>
            <a:srgbClr val="08519C"/>
          </a:solidFill>
          <a:latin typeface="Calibri"/>
          <a:ea typeface="ＭＳ Ｐゴシック" charset="-128"/>
          <a:cs typeface="Calibri"/>
        </a:defRPr>
      </a:lvl3pPr>
      <a:lvl4pPr marL="1258888" indent="-215900" algn="l" rtl="0" eaLnBrk="1" fontAlgn="base" hangingPunct="1">
        <a:spcBef>
          <a:spcPts val="200"/>
        </a:spcBef>
        <a:spcAft>
          <a:spcPct val="0"/>
        </a:spcAft>
        <a:buClr>
          <a:srgbClr val="BDD7E7"/>
        </a:buClr>
        <a:buFont typeface="Wingdings" charset="2"/>
        <a:buChar char="§"/>
        <a:defRPr>
          <a:solidFill>
            <a:srgbClr val="08519C"/>
          </a:solidFill>
          <a:latin typeface="Calibri"/>
          <a:ea typeface="ＭＳ Ｐゴシック" charset="-128"/>
          <a:cs typeface="Calibri"/>
        </a:defRPr>
      </a:lvl4pPr>
      <a:lvl5pPr marL="1619250" indent="-215900" algn="l" rtl="0" eaLnBrk="1" fontAlgn="base" hangingPunct="1">
        <a:spcBef>
          <a:spcPts val="200"/>
        </a:spcBef>
        <a:spcAft>
          <a:spcPct val="0"/>
        </a:spcAft>
        <a:buClr>
          <a:srgbClr val="BDD7E7"/>
        </a:buClr>
        <a:buFont typeface="Wingdings" charset="2"/>
        <a:buChar char="§"/>
        <a:defRPr sz="1600">
          <a:solidFill>
            <a:srgbClr val="08519C"/>
          </a:solidFill>
          <a:latin typeface="Calibri"/>
          <a:ea typeface="ＭＳ Ｐゴシック" charset="-128"/>
          <a:cs typeface="Calibri"/>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1.png"/><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jpeg"/><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18898" y="1124744"/>
            <a:ext cx="6517398" cy="1584176"/>
          </a:xfrm>
        </p:spPr>
        <p:txBody>
          <a:bodyPr anchor="ctr"/>
          <a:lstStyle/>
          <a:p>
            <a:pPr algn="ctr">
              <a:lnSpc>
                <a:spcPct val="100000"/>
              </a:lnSpc>
            </a:pPr>
            <a:r>
              <a:rPr lang="sv-SE" altLang="zh-CN" sz="3200" dirty="0" smtClean="0"/>
              <a:t>Energy/Reliability Trade-offs </a:t>
            </a:r>
            <a:br>
              <a:rPr lang="sv-SE" altLang="zh-CN" sz="3200" dirty="0" smtClean="0"/>
            </a:br>
            <a:r>
              <a:rPr lang="sv-SE" altLang="zh-CN" sz="3200" dirty="0" smtClean="0"/>
              <a:t>in Fault-Tolerant Event-Triggered Distributed Embedded Systems</a:t>
            </a:r>
            <a:endParaRPr lang="en-US" sz="3200" dirty="0"/>
          </a:p>
        </p:txBody>
      </p:sp>
      <p:sp>
        <p:nvSpPr>
          <p:cNvPr id="7" name="Subtitle 6"/>
          <p:cNvSpPr>
            <a:spLocks noGrp="1"/>
          </p:cNvSpPr>
          <p:nvPr>
            <p:ph type="subTitle" idx="1"/>
          </p:nvPr>
        </p:nvSpPr>
        <p:spPr>
          <a:xfrm>
            <a:off x="718898" y="3138734"/>
            <a:ext cx="6486071" cy="1658418"/>
          </a:xfrm>
        </p:spPr>
        <p:txBody>
          <a:bodyPr/>
          <a:lstStyle/>
          <a:p>
            <a:pPr algn="ctr"/>
            <a:r>
              <a:rPr lang="en-US" sz="2000" dirty="0" smtClean="0"/>
              <a:t>Junhe Gan, Flavius Gruian, Paul Pop, Jan Madsen</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Motivational Example</a:t>
            </a:r>
            <a:endParaRPr lang="zh-CN" altLang="en-US" dirty="0"/>
          </a:p>
        </p:txBody>
      </p:sp>
      <p:pic>
        <p:nvPicPr>
          <p:cNvPr id="12" name="内容占位符 11" descr="example.png"/>
          <p:cNvPicPr>
            <a:picLocks noGrp="1" noChangeAspect="1"/>
          </p:cNvPicPr>
          <p:nvPr>
            <p:ph idx="1"/>
          </p:nvPr>
        </p:nvPicPr>
        <p:blipFill>
          <a:blip r:embed="rId3" cstate="print"/>
          <a:stretch>
            <a:fillRect/>
          </a:stretch>
        </p:blipFill>
        <p:spPr>
          <a:xfrm>
            <a:off x="1345195" y="1278465"/>
            <a:ext cx="6452022" cy="4855107"/>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Optimization Strategy</a:t>
            </a:r>
            <a:endParaRPr lang="zh-CN" altLang="en-US" dirty="0"/>
          </a:p>
        </p:txBody>
      </p:sp>
      <p:sp>
        <p:nvSpPr>
          <p:cNvPr id="3" name="内容占位符 2"/>
          <p:cNvSpPr>
            <a:spLocks noGrp="1"/>
          </p:cNvSpPr>
          <p:nvPr>
            <p:ph idx="1"/>
          </p:nvPr>
        </p:nvSpPr>
        <p:spPr>
          <a:xfrm>
            <a:off x="358775" y="983382"/>
            <a:ext cx="8424863" cy="5541962"/>
          </a:xfrm>
        </p:spPr>
        <p:txBody>
          <a:bodyPr/>
          <a:lstStyle/>
          <a:p>
            <a:endParaRPr lang="en-US" altLang="zh-CN" dirty="0" smtClean="0">
              <a:latin typeface="Calibri" pitchFamily="34" charset="0"/>
              <a:cs typeface="Calibri" pitchFamily="34" charset="0"/>
            </a:endParaRPr>
          </a:p>
          <a:p>
            <a:r>
              <a:rPr lang="en-US" altLang="zh-CN" dirty="0" smtClean="0">
                <a:effectLst>
                  <a:outerShdw blurRad="38100" dist="38100" dir="2700000" algn="tl">
                    <a:srgbClr val="000000">
                      <a:alpha val="43137"/>
                    </a:srgbClr>
                  </a:outerShdw>
                </a:effectLst>
                <a:latin typeface="Calibri" pitchFamily="34" charset="0"/>
                <a:cs typeface="Calibri" pitchFamily="34" charset="0"/>
              </a:rPr>
              <a:t>NP-hard problem:</a:t>
            </a:r>
          </a:p>
          <a:p>
            <a:pPr lvl="1"/>
            <a:r>
              <a:rPr lang="en-US" altLang="zh-CN" sz="2000" dirty="0" smtClean="0">
                <a:latin typeface="Calibri" pitchFamily="34" charset="0"/>
                <a:cs typeface="Calibri" pitchFamily="34" charset="0"/>
              </a:rPr>
              <a:t>      ways of allocating       tasks to       PEs.</a:t>
            </a:r>
          </a:p>
          <a:p>
            <a:pPr lvl="1"/>
            <a:r>
              <a:rPr lang="en-US" altLang="zh-CN" sz="2000" dirty="0" smtClean="0">
                <a:latin typeface="Calibri" pitchFamily="34" charset="0"/>
                <a:cs typeface="Calibri" pitchFamily="34" charset="0"/>
              </a:rPr>
              <a:t>      ways of executing       tasks at       operating modes</a:t>
            </a:r>
            <a:r>
              <a:rPr lang="sv-SE" altLang="zh-CN" sz="2000" dirty="0" smtClean="0">
                <a:latin typeface="Calibri" pitchFamily="34" charset="0"/>
                <a:cs typeface="Calibri" pitchFamily="34" charset="0"/>
              </a:rPr>
              <a:t> of an PE.</a:t>
            </a:r>
            <a:endParaRPr lang="en-US" altLang="zh-CN" dirty="0" smtClean="0">
              <a:latin typeface="Calibri" pitchFamily="34" charset="0"/>
              <a:cs typeface="Calibri" pitchFamily="34" charset="0"/>
            </a:endParaRPr>
          </a:p>
          <a:p>
            <a:endParaRPr lang="en-US" altLang="zh-CN" dirty="0" smtClean="0">
              <a:latin typeface="Calibri" pitchFamily="34" charset="0"/>
              <a:cs typeface="Calibri" pitchFamily="34" charset="0"/>
            </a:endParaRPr>
          </a:p>
          <a:p>
            <a:r>
              <a:rPr lang="en-US" altLang="zh-CN" dirty="0" smtClean="0">
                <a:effectLst>
                  <a:outerShdw blurRad="38100" dist="38100" dir="2700000" algn="tl">
                    <a:srgbClr val="000000">
                      <a:alpha val="43137"/>
                    </a:srgbClr>
                  </a:outerShdw>
                </a:effectLst>
                <a:latin typeface="Calibri" pitchFamily="34" charset="0"/>
                <a:cs typeface="Calibri" pitchFamily="34" charset="0"/>
              </a:rPr>
              <a:t>Search the optimal solution by heuristic algorithm.</a:t>
            </a:r>
          </a:p>
          <a:p>
            <a:endParaRPr lang="en-US" altLang="zh-CN" dirty="0" smtClean="0">
              <a:latin typeface="Calibri" pitchFamily="34" charset="0"/>
              <a:cs typeface="Calibri" pitchFamily="34" charset="0"/>
            </a:endParaRPr>
          </a:p>
          <a:p>
            <a:r>
              <a:rPr lang="en-US" altLang="zh-CN" dirty="0" smtClean="0">
                <a:effectLst>
                  <a:outerShdw blurRad="38100" dist="38100" dir="2700000" algn="tl">
                    <a:srgbClr val="000000">
                      <a:alpha val="43137"/>
                    </a:srgbClr>
                  </a:outerShdw>
                </a:effectLst>
                <a:latin typeface="Calibri" pitchFamily="34" charset="0"/>
                <a:cs typeface="Calibri" pitchFamily="34" charset="0"/>
              </a:rPr>
              <a:t>Minimize the cost function:</a:t>
            </a:r>
          </a:p>
          <a:p>
            <a:endParaRPr lang="en-US" altLang="zh-CN" dirty="0" smtClean="0">
              <a:latin typeface="Calibri" pitchFamily="34" charset="0"/>
              <a:cs typeface="Calibri" pitchFamily="34" charset="0"/>
            </a:endParaRPr>
          </a:p>
          <a:p>
            <a:pPr>
              <a:buNone/>
            </a:pPr>
            <a:endParaRPr lang="en-US" altLang="zh-CN" dirty="0" smtClean="0">
              <a:latin typeface="Calibri" pitchFamily="34" charset="0"/>
              <a:cs typeface="Calibri" pitchFamily="34" charset="0"/>
            </a:endParaRPr>
          </a:p>
          <a:p>
            <a:endParaRPr lang="en-US" altLang="zh-CN" dirty="0" smtClean="0">
              <a:latin typeface="Calibri" pitchFamily="34" charset="0"/>
              <a:cs typeface="Calibri" pitchFamily="34" charset="0"/>
            </a:endParaRPr>
          </a:p>
          <a:p>
            <a:endParaRPr lang="en-US" altLang="zh-CN" dirty="0" smtClean="0">
              <a:latin typeface="Calibri" pitchFamily="34" charset="0"/>
              <a:cs typeface="Calibri" pitchFamily="34" charset="0"/>
            </a:endParaRPr>
          </a:p>
          <a:p>
            <a:endParaRPr lang="en-US" altLang="zh-CN" sz="2000" dirty="0" smtClean="0">
              <a:latin typeface="Calibri" pitchFamily="34" charset="0"/>
              <a:cs typeface="Calibri" pitchFamily="34" charset="0"/>
            </a:endParaRPr>
          </a:p>
          <a:p>
            <a:pPr lvl="1"/>
            <a:endParaRPr lang="en-US" altLang="zh-CN" sz="2000" dirty="0" smtClean="0">
              <a:latin typeface="Calibri" pitchFamily="34" charset="0"/>
              <a:cs typeface="Calibri" pitchFamily="34" charset="0"/>
            </a:endParaRPr>
          </a:p>
          <a:p>
            <a:pPr lvl="1">
              <a:buNone/>
            </a:pPr>
            <a:endParaRPr lang="en-US" altLang="zh-CN" sz="2000" dirty="0" smtClean="0">
              <a:latin typeface="Calibri" pitchFamily="34" charset="0"/>
              <a:cs typeface="Calibri" pitchFamily="34" charset="0"/>
            </a:endParaRPr>
          </a:p>
        </p:txBody>
      </p:sp>
      <p:graphicFrame>
        <p:nvGraphicFramePr>
          <p:cNvPr id="4" name="对象 3"/>
          <p:cNvGraphicFramePr>
            <a:graphicFrameLocks noChangeAspect="1"/>
          </p:cNvGraphicFramePr>
          <p:nvPr/>
        </p:nvGraphicFramePr>
        <p:xfrm>
          <a:off x="585960" y="4267829"/>
          <a:ext cx="6002264" cy="457315"/>
        </p:xfrm>
        <a:graphic>
          <a:graphicData uri="http://schemas.openxmlformats.org/presentationml/2006/ole">
            <p:oleObj spid="_x0000_s4098" name="Equation" r:id="rId3" imgW="2666880" imgH="203040" progId="Equation.DSMT4">
              <p:embed/>
            </p:oleObj>
          </a:graphicData>
        </a:graphic>
      </p:graphicFrame>
      <p:graphicFrame>
        <p:nvGraphicFramePr>
          <p:cNvPr id="6" name="对象 5"/>
          <p:cNvGraphicFramePr>
            <a:graphicFrameLocks noChangeAspect="1"/>
          </p:cNvGraphicFramePr>
          <p:nvPr/>
        </p:nvGraphicFramePr>
        <p:xfrm>
          <a:off x="836613" y="1783742"/>
          <a:ext cx="351011" cy="349114"/>
        </p:xfrm>
        <a:graphic>
          <a:graphicData uri="http://schemas.openxmlformats.org/presentationml/2006/ole">
            <p:oleObj spid="_x0000_s4100" name="Equation" r:id="rId4" imgW="177480" imgH="177480" progId="Equation.DSMT4">
              <p:embed/>
            </p:oleObj>
          </a:graphicData>
        </a:graphic>
      </p:graphicFrame>
      <p:graphicFrame>
        <p:nvGraphicFramePr>
          <p:cNvPr id="4101" name="Object 5"/>
          <p:cNvGraphicFramePr>
            <a:graphicFrameLocks noChangeAspect="1"/>
          </p:cNvGraphicFramePr>
          <p:nvPr/>
        </p:nvGraphicFramePr>
        <p:xfrm>
          <a:off x="836613" y="2132856"/>
          <a:ext cx="351011" cy="351012"/>
        </p:xfrm>
        <a:graphic>
          <a:graphicData uri="http://schemas.openxmlformats.org/presentationml/2006/ole">
            <p:oleObj spid="_x0000_s4101" name="Equation" r:id="rId5" imgW="177480" imgH="177480" progId="Equation.DSMT4">
              <p:embed/>
            </p:oleObj>
          </a:graphicData>
        </a:graphic>
      </p:graphicFrame>
      <p:graphicFrame>
        <p:nvGraphicFramePr>
          <p:cNvPr id="9" name="对象 8"/>
          <p:cNvGraphicFramePr>
            <a:graphicFrameLocks noChangeAspect="1"/>
          </p:cNvGraphicFramePr>
          <p:nvPr/>
        </p:nvGraphicFramePr>
        <p:xfrm>
          <a:off x="3131840" y="2231049"/>
          <a:ext cx="288032" cy="261847"/>
        </p:xfrm>
        <a:graphic>
          <a:graphicData uri="http://schemas.openxmlformats.org/presentationml/2006/ole">
            <p:oleObj spid="_x0000_s4103" name="Equation" r:id="rId6" imgW="139680" imgH="126720" progId="Equation.DSMT4">
              <p:embed/>
            </p:oleObj>
          </a:graphicData>
        </a:graphic>
      </p:graphicFrame>
      <p:graphicFrame>
        <p:nvGraphicFramePr>
          <p:cNvPr id="4105" name="Object 9"/>
          <p:cNvGraphicFramePr>
            <a:graphicFrameLocks noChangeAspect="1"/>
          </p:cNvGraphicFramePr>
          <p:nvPr/>
        </p:nvGraphicFramePr>
        <p:xfrm>
          <a:off x="3131840" y="1871528"/>
          <a:ext cx="288032" cy="261328"/>
        </p:xfrm>
        <a:graphic>
          <a:graphicData uri="http://schemas.openxmlformats.org/presentationml/2006/ole">
            <p:oleObj spid="_x0000_s4105" name="Equation" r:id="rId7" imgW="139680" imgH="126720" progId="Equation.DSMT4">
              <p:embed/>
            </p:oleObj>
          </a:graphicData>
        </a:graphic>
      </p:graphicFrame>
      <p:graphicFrame>
        <p:nvGraphicFramePr>
          <p:cNvPr id="4107" name="Object 11"/>
          <p:cNvGraphicFramePr>
            <a:graphicFrameLocks noChangeAspect="1"/>
          </p:cNvGraphicFramePr>
          <p:nvPr/>
        </p:nvGraphicFramePr>
        <p:xfrm>
          <a:off x="4335463" y="1870918"/>
          <a:ext cx="236537" cy="261938"/>
        </p:xfrm>
        <a:graphic>
          <a:graphicData uri="http://schemas.openxmlformats.org/presentationml/2006/ole">
            <p:oleObj spid="_x0000_s4107" name="Equation" r:id="rId8" imgW="114120" imgH="126720" progId="Equation.DSMT4">
              <p:embed/>
            </p:oleObj>
          </a:graphicData>
        </a:graphic>
      </p:graphicFrame>
      <p:graphicFrame>
        <p:nvGraphicFramePr>
          <p:cNvPr id="4108" name="Object 12"/>
          <p:cNvGraphicFramePr>
            <a:graphicFrameLocks noChangeAspect="1"/>
          </p:cNvGraphicFramePr>
          <p:nvPr/>
        </p:nvGraphicFramePr>
        <p:xfrm>
          <a:off x="4335463" y="2151583"/>
          <a:ext cx="236537" cy="341313"/>
        </p:xfrm>
        <a:graphic>
          <a:graphicData uri="http://schemas.openxmlformats.org/presentationml/2006/ole">
            <p:oleObj spid="_x0000_s4108" name="Equation" r:id="rId9" imgW="114120" imgH="164880" progId="Equation.DSMT4">
              <p:embed/>
            </p:oleObj>
          </a:graphicData>
        </a:graphic>
      </p:graphicFrame>
      <p:sp>
        <p:nvSpPr>
          <p:cNvPr id="22" name="云形标注 21"/>
          <p:cNvSpPr/>
          <p:nvPr/>
        </p:nvSpPr>
        <p:spPr bwMode="auto">
          <a:xfrm>
            <a:off x="683568" y="4941168"/>
            <a:ext cx="2232248" cy="1008112"/>
          </a:xfrm>
          <a:prstGeom prst="cloudCallout">
            <a:avLst>
              <a:gd name="adj1" fmla="val 20245"/>
              <a:gd name="adj2" fmla="val -76001"/>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r>
              <a:rPr lang="en-US" altLang="zh-CN" sz="2000" dirty="0" smtClean="0">
                <a:solidFill>
                  <a:srgbClr val="FF0000"/>
                </a:solidFill>
                <a:latin typeface="Calibri" pitchFamily="34" charset="0"/>
                <a:cs typeface="Calibri" pitchFamily="34" charset="0"/>
              </a:rPr>
              <a:t>Energy </a:t>
            </a:r>
            <a:br>
              <a:rPr lang="en-US" altLang="zh-CN" sz="2000" dirty="0" smtClean="0">
                <a:solidFill>
                  <a:srgbClr val="FF0000"/>
                </a:solidFill>
                <a:latin typeface="Calibri" pitchFamily="34" charset="0"/>
                <a:cs typeface="Calibri" pitchFamily="34" charset="0"/>
              </a:rPr>
            </a:br>
            <a:r>
              <a:rPr lang="en-US" altLang="zh-CN" sz="2000" dirty="0" smtClean="0">
                <a:solidFill>
                  <a:srgbClr val="FF0000"/>
                </a:solidFill>
                <a:latin typeface="Calibri" pitchFamily="34" charset="0"/>
                <a:cs typeface="Calibri" pitchFamily="34" charset="0"/>
              </a:rPr>
              <a:t>Consumption</a:t>
            </a:r>
            <a:endParaRPr lang="zh-CN" altLang="en-US" sz="2000" dirty="0"/>
          </a:p>
        </p:txBody>
      </p:sp>
      <p:sp>
        <p:nvSpPr>
          <p:cNvPr id="23" name="云形标注 22"/>
          <p:cNvSpPr/>
          <p:nvPr/>
        </p:nvSpPr>
        <p:spPr bwMode="auto">
          <a:xfrm>
            <a:off x="2843808" y="5301208"/>
            <a:ext cx="1800200" cy="1008112"/>
          </a:xfrm>
          <a:prstGeom prst="cloudCallout">
            <a:avLst>
              <a:gd name="adj1" fmla="val -3036"/>
              <a:gd name="adj2" fmla="val -102456"/>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r>
              <a:rPr lang="en-US" altLang="zh-CN" sz="2000" dirty="0" smtClean="0">
                <a:solidFill>
                  <a:srgbClr val="FF0000"/>
                </a:solidFill>
                <a:latin typeface="Calibri" pitchFamily="34" charset="0"/>
                <a:cs typeface="Calibri" pitchFamily="34" charset="0"/>
              </a:rPr>
              <a:t>Reliability</a:t>
            </a:r>
            <a:br>
              <a:rPr lang="en-US" altLang="zh-CN" sz="2000" dirty="0" smtClean="0">
                <a:solidFill>
                  <a:srgbClr val="FF0000"/>
                </a:solidFill>
                <a:latin typeface="Calibri" pitchFamily="34" charset="0"/>
                <a:cs typeface="Calibri" pitchFamily="34" charset="0"/>
              </a:rPr>
            </a:br>
            <a:r>
              <a:rPr lang="en-US" altLang="zh-CN" sz="2000" dirty="0" smtClean="0">
                <a:solidFill>
                  <a:srgbClr val="FF0000"/>
                </a:solidFill>
                <a:latin typeface="Calibri" pitchFamily="34" charset="0"/>
                <a:cs typeface="Calibri" pitchFamily="34" charset="0"/>
              </a:rPr>
              <a:t>Goal</a:t>
            </a:r>
            <a:endParaRPr lang="zh-CN" altLang="en-US" sz="2000" dirty="0"/>
          </a:p>
        </p:txBody>
      </p:sp>
      <p:sp>
        <p:nvSpPr>
          <p:cNvPr id="24" name="云形标注 23"/>
          <p:cNvSpPr/>
          <p:nvPr/>
        </p:nvSpPr>
        <p:spPr bwMode="auto">
          <a:xfrm>
            <a:off x="4716016" y="4941168"/>
            <a:ext cx="2088232" cy="1008112"/>
          </a:xfrm>
          <a:prstGeom prst="cloudCallout">
            <a:avLst>
              <a:gd name="adj1" fmla="val -8680"/>
              <a:gd name="adj2" fmla="val -76001"/>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r>
              <a:rPr lang="en-US" altLang="zh-CN" sz="2000" dirty="0" smtClean="0">
                <a:solidFill>
                  <a:srgbClr val="FF0000"/>
                </a:solidFill>
                <a:latin typeface="Calibri" pitchFamily="34" charset="0"/>
                <a:cs typeface="Calibri" pitchFamily="34" charset="0"/>
              </a:rPr>
              <a:t>Timing</a:t>
            </a:r>
            <a:br>
              <a:rPr lang="en-US" altLang="zh-CN" sz="2000" dirty="0" smtClean="0">
                <a:solidFill>
                  <a:srgbClr val="FF0000"/>
                </a:solidFill>
                <a:latin typeface="Calibri" pitchFamily="34" charset="0"/>
                <a:cs typeface="Calibri" pitchFamily="34" charset="0"/>
              </a:rPr>
            </a:br>
            <a:r>
              <a:rPr lang="en-US" altLang="zh-CN" sz="2000" dirty="0" smtClean="0">
                <a:solidFill>
                  <a:srgbClr val="FF0000"/>
                </a:solidFill>
                <a:latin typeface="Calibri" pitchFamily="34" charset="0"/>
                <a:cs typeface="Calibri" pitchFamily="34" charset="0"/>
              </a:rPr>
              <a:t>Requirement</a:t>
            </a:r>
            <a:endParaRPr lang="zh-CN" alt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ph idx="1"/>
          </p:nvPr>
        </p:nvSpPr>
        <p:spPr>
          <a:xfrm>
            <a:off x="359569" y="983382"/>
            <a:ext cx="8424863" cy="5541962"/>
          </a:xfrm>
        </p:spPr>
        <p:txBody>
          <a:bodyPr/>
          <a:lstStyle/>
          <a:p>
            <a:r>
              <a:rPr lang="en-US" altLang="zh-CN" dirty="0" smtClean="0">
                <a:effectLst>
                  <a:outerShdw blurRad="38100" dist="38100" dir="2700000" algn="tl">
                    <a:srgbClr val="000000">
                      <a:alpha val="43137"/>
                    </a:srgbClr>
                  </a:outerShdw>
                </a:effectLst>
              </a:rPr>
              <a:t>Searching Loop:</a:t>
            </a:r>
          </a:p>
        </p:txBody>
      </p:sp>
      <p:sp>
        <p:nvSpPr>
          <p:cNvPr id="2" name="标题 1"/>
          <p:cNvSpPr>
            <a:spLocks noGrp="1"/>
          </p:cNvSpPr>
          <p:nvPr>
            <p:ph type="title"/>
          </p:nvPr>
        </p:nvSpPr>
        <p:spPr/>
        <p:txBody>
          <a:bodyPr/>
          <a:lstStyle/>
          <a:p>
            <a:r>
              <a:rPr lang="en-US" altLang="zh-CN" dirty="0" smtClean="0"/>
              <a:t>Tabu Search-based Algorithm</a:t>
            </a:r>
            <a:endParaRPr lang="zh-CN" altLang="en-US" dirty="0"/>
          </a:p>
        </p:txBody>
      </p:sp>
      <p:graphicFrame>
        <p:nvGraphicFramePr>
          <p:cNvPr id="8" name="图示 7"/>
          <p:cNvGraphicFramePr/>
          <p:nvPr/>
        </p:nvGraphicFramePr>
        <p:xfrm>
          <a:off x="683568" y="1556792"/>
          <a:ext cx="403244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矩形 10"/>
          <p:cNvSpPr/>
          <p:nvPr/>
        </p:nvSpPr>
        <p:spPr bwMode="auto">
          <a:xfrm>
            <a:off x="611560" y="1484784"/>
            <a:ext cx="4176464" cy="2304256"/>
          </a:xfrm>
          <a:prstGeom prst="rect">
            <a:avLst/>
          </a:prstGeom>
          <a:no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2" name="云形标注 11"/>
          <p:cNvSpPr/>
          <p:nvPr/>
        </p:nvSpPr>
        <p:spPr bwMode="auto">
          <a:xfrm>
            <a:off x="5436096" y="1772816"/>
            <a:ext cx="2664296" cy="1224136"/>
          </a:xfrm>
          <a:prstGeom prst="cloudCallout">
            <a:avLst>
              <a:gd name="adj1" fmla="val -67795"/>
              <a:gd name="adj2" fmla="val 32571"/>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zh-CN" sz="2000" b="0" i="0" u="none" strike="noStrike" cap="none" normalizeH="0" baseline="0" dirty="0" smtClean="0">
                <a:ln>
                  <a:noFill/>
                </a:ln>
                <a:solidFill>
                  <a:srgbClr val="FF0000"/>
                </a:solidFill>
                <a:effectLst/>
                <a:latin typeface="+mj-lt"/>
                <a:ea typeface="ＭＳ Ｐゴシック" charset="-128"/>
                <a:cs typeface="ＭＳ Ｐゴシック" charset="-128"/>
              </a:rPr>
              <a:t>Design Transformations</a:t>
            </a:r>
            <a:endParaRPr kumimoji="0" lang="zh-CN" altLang="en-US" sz="2000" b="0" i="0" u="none" strike="noStrike" cap="none" normalizeH="0" baseline="0" dirty="0">
              <a:ln>
                <a:noFill/>
              </a:ln>
              <a:solidFill>
                <a:srgbClr val="FF0000"/>
              </a:solidFill>
              <a:effectLst/>
              <a:latin typeface="+mj-lt"/>
              <a:ea typeface="ＭＳ Ｐゴシック" charset="-128"/>
              <a:cs typeface="ＭＳ Ｐゴシック" charset="-128"/>
            </a:endParaRPr>
          </a:p>
        </p:txBody>
      </p:sp>
      <p:sp>
        <p:nvSpPr>
          <p:cNvPr id="14" name="云形标注 13"/>
          <p:cNvSpPr/>
          <p:nvPr/>
        </p:nvSpPr>
        <p:spPr bwMode="auto">
          <a:xfrm>
            <a:off x="5508104" y="3789040"/>
            <a:ext cx="2664296" cy="1368152"/>
          </a:xfrm>
          <a:prstGeom prst="cloudCallout">
            <a:avLst>
              <a:gd name="adj1" fmla="val -67795"/>
              <a:gd name="adj2" fmla="val 32571"/>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zh-CN" sz="2000" b="0" i="0" u="none" strike="noStrike" cap="none" normalizeH="0" baseline="0" dirty="0" smtClean="0">
                <a:ln>
                  <a:noFill/>
                </a:ln>
                <a:solidFill>
                  <a:srgbClr val="FF0000"/>
                </a:solidFill>
                <a:effectLst/>
                <a:latin typeface="+mj-lt"/>
                <a:ea typeface="ＭＳ Ｐゴシック" charset="-128"/>
                <a:cs typeface="ＭＳ Ｐゴシック" charset="-128"/>
              </a:rPr>
              <a:t>Use and Maintenance of</a:t>
            </a:r>
            <a:br>
              <a:rPr kumimoji="0" lang="en-US" altLang="zh-CN" sz="2000" b="0" i="0" u="none" strike="noStrike" cap="none" normalizeH="0" baseline="0" dirty="0" smtClean="0">
                <a:ln>
                  <a:noFill/>
                </a:ln>
                <a:solidFill>
                  <a:srgbClr val="FF0000"/>
                </a:solidFill>
                <a:effectLst/>
                <a:latin typeface="+mj-lt"/>
                <a:ea typeface="ＭＳ Ｐゴシック" charset="-128"/>
                <a:cs typeface="ＭＳ Ｐゴシック" charset="-128"/>
              </a:rPr>
            </a:br>
            <a:r>
              <a:rPr lang="en-US" altLang="zh-CN" sz="2000" dirty="0" smtClean="0">
                <a:solidFill>
                  <a:srgbClr val="FF0000"/>
                </a:solidFill>
                <a:latin typeface="+mj-lt"/>
                <a:ea typeface="ＭＳ Ｐゴシック" charset="-128"/>
                <a:cs typeface="ＭＳ Ｐゴシック" charset="-128"/>
              </a:rPr>
              <a:t>T</a:t>
            </a:r>
            <a:r>
              <a:rPr kumimoji="0" lang="en-US" altLang="zh-CN" sz="2000" b="0" i="0" u="none" strike="noStrike" cap="none" normalizeH="0" baseline="0" dirty="0" smtClean="0">
                <a:ln>
                  <a:noFill/>
                </a:ln>
                <a:solidFill>
                  <a:srgbClr val="FF0000"/>
                </a:solidFill>
                <a:effectLst/>
                <a:latin typeface="+mj-lt"/>
                <a:ea typeface="ＭＳ Ｐゴシック" charset="-128"/>
                <a:cs typeface="ＭＳ Ｐゴシック" charset="-128"/>
              </a:rPr>
              <a:t>abu-list</a:t>
            </a:r>
            <a:endParaRPr kumimoji="0" lang="zh-CN" altLang="en-US" sz="2000" b="0" i="0" u="none" strike="noStrike" cap="none" normalizeH="0" baseline="0" dirty="0">
              <a:ln>
                <a:noFill/>
              </a:ln>
              <a:solidFill>
                <a:srgbClr val="FF0000"/>
              </a:solidFill>
              <a:effectLst/>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Experimental Results</a:t>
            </a:r>
            <a:endParaRPr lang="zh-CN" altLang="en-US" dirty="0"/>
          </a:p>
        </p:txBody>
      </p:sp>
      <p:pic>
        <p:nvPicPr>
          <p:cNvPr id="6" name="内容占位符 5" descr="result1colored.png"/>
          <p:cNvPicPr>
            <a:picLocks noGrp="1" noChangeAspect="1"/>
          </p:cNvPicPr>
          <p:nvPr>
            <p:ph idx="1"/>
          </p:nvPr>
        </p:nvPicPr>
        <p:blipFill>
          <a:blip r:embed="rId3" cstate="print"/>
          <a:stretch>
            <a:fillRect/>
          </a:stretch>
        </p:blipFill>
        <p:spPr>
          <a:xfrm>
            <a:off x="1725256" y="1159943"/>
            <a:ext cx="5693489" cy="453811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Experimental Results</a:t>
            </a:r>
            <a:endParaRPr lang="zh-CN" altLang="en-US" dirty="0"/>
          </a:p>
        </p:txBody>
      </p:sp>
      <p:pic>
        <p:nvPicPr>
          <p:cNvPr id="6" name="内容占位符 5" descr="result2colored.png"/>
          <p:cNvPicPr>
            <a:picLocks noGrp="1" noChangeAspect="1"/>
          </p:cNvPicPr>
          <p:nvPr>
            <p:ph idx="1"/>
          </p:nvPr>
        </p:nvPicPr>
        <p:blipFill>
          <a:blip r:embed="rId3" cstate="print"/>
          <a:stretch>
            <a:fillRect/>
          </a:stretch>
        </p:blipFill>
        <p:spPr>
          <a:xfrm>
            <a:off x="1270253" y="2221218"/>
            <a:ext cx="6603494" cy="241556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and </a:t>
            </a:r>
            <a:r>
              <a:rPr lang="en-US" altLang="zh-CN" dirty="0" smtClean="0"/>
              <a:t>Contributions</a:t>
            </a:r>
            <a:endParaRPr lang="zh-CN" altLang="en-US" dirty="0"/>
          </a:p>
        </p:txBody>
      </p:sp>
      <p:sp>
        <p:nvSpPr>
          <p:cNvPr id="3" name="内容占位符 2"/>
          <p:cNvSpPr>
            <a:spLocks noGrp="1"/>
          </p:cNvSpPr>
          <p:nvPr>
            <p:ph idx="1"/>
          </p:nvPr>
        </p:nvSpPr>
        <p:spPr>
          <a:ln>
            <a:solidFill>
              <a:schemeClr val="bg1"/>
            </a:solidFill>
          </a:ln>
        </p:spPr>
        <p:txBody>
          <a:bodyPr/>
          <a:lstStyle/>
          <a:p>
            <a:pPr marL="179388" lvl="1">
              <a:spcBef>
                <a:spcPts val="500"/>
              </a:spcBef>
            </a:pPr>
            <a:r>
              <a:rPr lang="sv-SE" altLang="zh-CN" dirty="0" smtClean="0">
                <a:effectLst>
                  <a:outerShdw blurRad="38100" dist="38100" dir="2700000" algn="tl">
                    <a:srgbClr val="000000">
                      <a:alpha val="43137"/>
                    </a:srgbClr>
                  </a:outerShdw>
                </a:effectLst>
              </a:rPr>
              <a:t>Conclusion:</a:t>
            </a:r>
          </a:p>
          <a:p>
            <a:pPr marL="179388" lvl="1">
              <a:spcBef>
                <a:spcPts val="500"/>
              </a:spcBef>
            </a:pPr>
            <a:endParaRPr lang="sv-SE" altLang="zh-CN" dirty="0" smtClean="0">
              <a:effectLst>
                <a:outerShdw blurRad="38100" dist="38100" dir="2700000" algn="tl">
                  <a:srgbClr val="000000">
                    <a:alpha val="43137"/>
                  </a:srgbClr>
                </a:outerShdw>
              </a:effectLst>
            </a:endParaRPr>
          </a:p>
          <a:p>
            <a:pPr marL="179388" lvl="1">
              <a:spcBef>
                <a:spcPts val="500"/>
              </a:spcBef>
            </a:pPr>
            <a:endParaRPr lang="sv-SE" altLang="zh-CN" dirty="0" smtClean="0">
              <a:effectLst>
                <a:outerShdw blurRad="38100" dist="38100" dir="2700000" algn="tl">
                  <a:srgbClr val="000000">
                    <a:alpha val="43137"/>
                  </a:srgbClr>
                </a:outerShdw>
              </a:effectLst>
            </a:endParaRPr>
          </a:p>
          <a:p>
            <a:pPr marL="179388" lvl="1">
              <a:spcBef>
                <a:spcPts val="500"/>
              </a:spcBef>
            </a:pPr>
            <a:endParaRPr lang="sv-SE" altLang="zh-CN" dirty="0" smtClean="0">
              <a:effectLst>
                <a:outerShdw blurRad="38100" dist="38100" dir="2700000" algn="tl">
                  <a:srgbClr val="000000">
                    <a:alpha val="43137"/>
                  </a:srgbClr>
                </a:outerShdw>
              </a:effectLst>
            </a:endParaRPr>
          </a:p>
          <a:p>
            <a:pPr marL="179388" lvl="1">
              <a:spcBef>
                <a:spcPts val="500"/>
              </a:spcBef>
            </a:pPr>
            <a:endParaRPr lang="sv-SE" altLang="zh-CN" dirty="0" smtClean="0">
              <a:effectLst>
                <a:outerShdw blurRad="38100" dist="38100" dir="2700000" algn="tl">
                  <a:srgbClr val="000000">
                    <a:alpha val="43137"/>
                  </a:srgbClr>
                </a:outerShdw>
              </a:effectLst>
            </a:endParaRPr>
          </a:p>
          <a:p>
            <a:pPr marL="179388" lvl="1">
              <a:spcBef>
                <a:spcPts val="500"/>
              </a:spcBef>
            </a:pPr>
            <a:endParaRPr lang="sv-SE" altLang="zh-CN" dirty="0" smtClean="0">
              <a:effectLst>
                <a:outerShdw blurRad="38100" dist="38100" dir="2700000" algn="tl">
                  <a:srgbClr val="000000">
                    <a:alpha val="43137"/>
                  </a:srgbClr>
                </a:outerShdw>
              </a:effectLst>
            </a:endParaRPr>
          </a:p>
          <a:p>
            <a:pPr marL="179388" lvl="1">
              <a:spcBef>
                <a:spcPts val="500"/>
              </a:spcBef>
            </a:pPr>
            <a:endParaRPr lang="sv-SE" altLang="zh-CN" dirty="0" smtClean="0">
              <a:effectLst>
                <a:outerShdw blurRad="38100" dist="38100" dir="2700000" algn="tl">
                  <a:srgbClr val="000000">
                    <a:alpha val="43137"/>
                  </a:srgbClr>
                </a:outerShdw>
              </a:effectLst>
            </a:endParaRPr>
          </a:p>
          <a:p>
            <a:pPr marL="179388" lvl="1">
              <a:spcBef>
                <a:spcPts val="500"/>
              </a:spcBef>
            </a:pPr>
            <a:endParaRPr lang="sv-SE" altLang="zh-CN" dirty="0" smtClean="0">
              <a:effectLst>
                <a:outerShdw blurRad="38100" dist="38100" dir="2700000" algn="tl">
                  <a:srgbClr val="000000">
                    <a:alpha val="43137"/>
                  </a:srgbClr>
                </a:outerShdw>
              </a:effectLst>
            </a:endParaRPr>
          </a:p>
          <a:p>
            <a:r>
              <a:rPr lang="en-US" altLang="zh-CN" dirty="0" smtClean="0">
                <a:effectLst>
                  <a:outerShdw blurRad="38100" dist="38100" dir="2700000" algn="tl">
                    <a:srgbClr val="000000">
                      <a:alpha val="43137"/>
                    </a:srgbClr>
                  </a:outerShdw>
                </a:effectLst>
              </a:rPr>
              <a:t>Contributions:</a:t>
            </a:r>
          </a:p>
          <a:p>
            <a:pPr lvl="1"/>
            <a:r>
              <a:rPr lang="en-US" altLang="zh-CN" sz="2000" dirty="0" smtClean="0"/>
              <a:t>Energy/reliability model</a:t>
            </a:r>
          </a:p>
          <a:p>
            <a:pPr lvl="1"/>
            <a:r>
              <a:rPr lang="en-US" altLang="zh-CN" sz="2000" dirty="0" smtClean="0"/>
              <a:t>Combine  deciding mapping and operating mode assignment</a:t>
            </a:r>
          </a:p>
          <a:p>
            <a:pPr marL="538163" lvl="2">
              <a:spcBef>
                <a:spcPts val="500"/>
              </a:spcBef>
            </a:pPr>
            <a:r>
              <a:rPr lang="en-US" altLang="zh-CN" dirty="0" smtClean="0"/>
              <a:t>Optimization algorithms for this e</a:t>
            </a:r>
            <a:r>
              <a:rPr lang="sv-SE" altLang="zh-CN" dirty="0" smtClean="0"/>
              <a:t>nergy/reliability trade-offs problem</a:t>
            </a:r>
          </a:p>
          <a:p>
            <a:pPr marL="179388" lvl="1">
              <a:spcBef>
                <a:spcPts val="500"/>
              </a:spcBef>
            </a:pPr>
            <a:endParaRPr lang="sv-SE" altLang="zh-CN" dirty="0" smtClean="0">
              <a:effectLst>
                <a:outerShdw blurRad="38100" dist="38100" dir="2700000" algn="tl">
                  <a:srgbClr val="000000">
                    <a:alpha val="43137"/>
                  </a:srgbClr>
                </a:outerShdw>
              </a:effectLst>
            </a:endParaRPr>
          </a:p>
          <a:p>
            <a:pPr marL="538163" lvl="2">
              <a:spcBef>
                <a:spcPts val="500"/>
              </a:spcBef>
              <a:buNone/>
            </a:pPr>
            <a:endParaRPr lang="en-US" altLang="zh-CN" dirty="0" smtClean="0"/>
          </a:p>
          <a:p>
            <a:endParaRPr lang="zh-CN" altLang="en-US" dirty="0"/>
          </a:p>
        </p:txBody>
      </p:sp>
      <p:sp>
        <p:nvSpPr>
          <p:cNvPr id="4" name="云形标注 3"/>
          <p:cNvSpPr/>
          <p:nvPr/>
        </p:nvSpPr>
        <p:spPr bwMode="auto">
          <a:xfrm>
            <a:off x="863588" y="1700808"/>
            <a:ext cx="7416824" cy="2232248"/>
          </a:xfrm>
          <a:prstGeom prst="cloudCallout">
            <a:avLst>
              <a:gd name="adj1" fmla="val -39937"/>
              <a:gd name="adj2" fmla="val -62444"/>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fontAlgn="base">
              <a:spcBef>
                <a:spcPct val="50000"/>
              </a:spcBef>
              <a:spcAft>
                <a:spcPct val="0"/>
              </a:spcAft>
            </a:pPr>
            <a:r>
              <a:rPr lang="en-US" altLang="zh-CN" sz="2000" dirty="0" smtClean="0">
                <a:solidFill>
                  <a:srgbClr val="FF0000"/>
                </a:solidFill>
              </a:rPr>
              <a:t>It is possible to eliminate the negative impact of energy minimization on reliability</a:t>
            </a:r>
            <a:br>
              <a:rPr lang="en-US" altLang="zh-CN" sz="2000" dirty="0" smtClean="0">
                <a:solidFill>
                  <a:srgbClr val="FF0000"/>
                </a:solidFill>
              </a:rPr>
            </a:br>
            <a:r>
              <a:rPr lang="en-US" altLang="zh-CN" sz="2000" dirty="0" smtClean="0">
                <a:solidFill>
                  <a:srgbClr val="FF0000"/>
                </a:solidFill>
              </a:rPr>
              <a:t> by carefully considering the energy/reliability  trade-offs during optimization.</a:t>
            </a:r>
            <a:r>
              <a:rPr lang="sv-SE" altLang="zh-CN" sz="1600" dirty="0" smtClean="0"/>
              <a:t/>
            </a:r>
            <a:br>
              <a:rPr lang="sv-SE" altLang="zh-CN" sz="1600" dirty="0" smtClean="0"/>
            </a:br>
            <a:endParaRPr kumimoji="0" lang="zh-CN" altLang="en-US" sz="1600"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altLang="zh-CN" dirty="0" smtClean="0"/>
              <a:t>Motivation</a:t>
            </a:r>
          </a:p>
        </p:txBody>
      </p:sp>
      <p:sp>
        <p:nvSpPr>
          <p:cNvPr id="10" name="内容占位符 9"/>
          <p:cNvSpPr>
            <a:spLocks noGrp="1"/>
          </p:cNvSpPr>
          <p:nvPr>
            <p:ph idx="1"/>
          </p:nvPr>
        </p:nvSpPr>
        <p:spPr/>
        <p:txBody>
          <a:bodyPr/>
          <a:lstStyle/>
          <a:p>
            <a:pPr algn="ctr">
              <a:buNone/>
            </a:pPr>
            <a:r>
              <a:rPr lang="en-US" altLang="zh-CN" dirty="0" smtClean="0">
                <a:solidFill>
                  <a:srgbClr val="FF0000"/>
                </a:solidFill>
                <a:effectLst>
                  <a:outerShdw blurRad="38100" dist="38100" dir="2700000" algn="tl">
                    <a:srgbClr val="000000">
                      <a:alpha val="43137"/>
                    </a:srgbClr>
                  </a:outerShdw>
                </a:effectLst>
              </a:rPr>
              <a:t>The impact of power supply scaling </a:t>
            </a:r>
            <a:br>
              <a:rPr lang="en-US" altLang="zh-CN" dirty="0" smtClean="0">
                <a:solidFill>
                  <a:srgbClr val="FF0000"/>
                </a:solidFill>
                <a:effectLst>
                  <a:outerShdw blurRad="38100" dist="38100" dir="2700000" algn="tl">
                    <a:srgbClr val="000000">
                      <a:alpha val="43137"/>
                    </a:srgbClr>
                  </a:outerShdw>
                </a:effectLst>
              </a:rPr>
            </a:br>
            <a:r>
              <a:rPr lang="en-US" altLang="zh-CN" dirty="0" smtClean="0">
                <a:solidFill>
                  <a:srgbClr val="FF0000"/>
                </a:solidFill>
                <a:effectLst>
                  <a:outerShdw blurRad="38100" dist="38100" dir="2700000" algn="tl">
                    <a:srgbClr val="000000">
                      <a:alpha val="43137"/>
                    </a:srgbClr>
                  </a:outerShdw>
                </a:effectLst>
              </a:rPr>
              <a:t>on fault-tolerance (MTTF) and power dissipation</a:t>
            </a:r>
          </a:p>
          <a:p>
            <a:pPr algn="ctr">
              <a:buNone/>
            </a:pPr>
            <a:endParaRPr lang="en-US" altLang="zh-CN" sz="1800" dirty="0" smtClean="0"/>
          </a:p>
          <a:p>
            <a:pPr algn="ctr">
              <a:buNone/>
            </a:pPr>
            <a:endParaRPr lang="en-US" altLang="zh-CN" sz="1800" dirty="0" smtClean="0"/>
          </a:p>
          <a:p>
            <a:pPr algn="ctr">
              <a:buNone/>
            </a:pPr>
            <a:endParaRPr lang="en-US" altLang="zh-CN" sz="1800" dirty="0" smtClean="0"/>
          </a:p>
          <a:p>
            <a:pPr algn="ctr">
              <a:buNone/>
            </a:pPr>
            <a:endParaRPr lang="en-US" altLang="zh-CN" sz="1800" dirty="0" smtClean="0"/>
          </a:p>
          <a:p>
            <a:pPr algn="ctr">
              <a:buNone/>
            </a:pPr>
            <a:endParaRPr lang="en-US" altLang="zh-CN" sz="1800" dirty="0" smtClean="0"/>
          </a:p>
          <a:p>
            <a:pPr algn="ctr">
              <a:buNone/>
            </a:pPr>
            <a:endParaRPr lang="en-US" altLang="zh-CN" sz="1800" dirty="0" smtClean="0"/>
          </a:p>
          <a:p>
            <a:pPr algn="ctr">
              <a:buNone/>
            </a:pPr>
            <a:endParaRPr lang="en-US" altLang="zh-CN" sz="1800" dirty="0" smtClean="0"/>
          </a:p>
          <a:p>
            <a:pPr algn="ctr">
              <a:buNone/>
            </a:pPr>
            <a:endParaRPr lang="en-US" altLang="zh-CN" sz="1800" dirty="0" smtClean="0"/>
          </a:p>
          <a:p>
            <a:pPr algn="ctr">
              <a:buNone/>
            </a:pPr>
            <a:endParaRPr lang="en-US" altLang="zh-CN" sz="1800" dirty="0" smtClean="0"/>
          </a:p>
          <a:p>
            <a:pPr algn="ctr">
              <a:buNone/>
            </a:pPr>
            <a:endParaRPr lang="en-US" altLang="zh-CN" sz="1800" dirty="0" smtClean="0"/>
          </a:p>
          <a:p>
            <a:pPr algn="ctr">
              <a:buNone/>
            </a:pPr>
            <a:endParaRPr lang="en-US" altLang="zh-CN" sz="1800" dirty="0" smtClean="0"/>
          </a:p>
          <a:p>
            <a:pPr algn="ctr">
              <a:buNone/>
            </a:pPr>
            <a:endParaRPr lang="en-US" altLang="zh-CN" sz="1800" dirty="0" smtClean="0"/>
          </a:p>
          <a:p>
            <a:pPr algn="ctr">
              <a:buNone/>
            </a:pPr>
            <a:endParaRPr lang="en-US" altLang="zh-CN" sz="1800" dirty="0" smtClean="0"/>
          </a:p>
          <a:p>
            <a:pPr>
              <a:buNone/>
            </a:pPr>
            <a:r>
              <a:rPr lang="sv-SE" altLang="zh-CN" sz="1800" dirty="0" smtClean="0"/>
              <a:t>    Maheshwari</a:t>
            </a:r>
            <a:r>
              <a:rPr lang="sv-SE" altLang="zh-CN" sz="1800" dirty="0" smtClean="0"/>
              <a:t>, A. et al., </a:t>
            </a:r>
            <a:r>
              <a:rPr lang="en-US" altLang="zh-CN" sz="1800" dirty="0" smtClean="0"/>
              <a:t>Trading off transient fault tolerance and power consumption in deep submicron (DSM) VLSI circuits ,  VLSI Systems, pp. 299-311, 12(3), 2004.</a:t>
            </a:r>
          </a:p>
          <a:p>
            <a:endParaRPr lang="en-US" altLang="zh-CN" dirty="0" smtClean="0"/>
          </a:p>
          <a:p>
            <a:endParaRPr lang="zh-CN" altLang="en-US" dirty="0"/>
          </a:p>
        </p:txBody>
      </p:sp>
      <p:pic>
        <p:nvPicPr>
          <p:cNvPr id="11" name="图片 10" descr="motivation.png"/>
          <p:cNvPicPr>
            <a:picLocks noChangeAspect="1"/>
          </p:cNvPicPr>
          <p:nvPr/>
        </p:nvPicPr>
        <p:blipFill>
          <a:blip r:embed="rId3" cstate="print"/>
          <a:stretch>
            <a:fillRect/>
          </a:stretch>
        </p:blipFill>
        <p:spPr>
          <a:xfrm>
            <a:off x="1393522" y="1805045"/>
            <a:ext cx="6356956" cy="3856203"/>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pPr>
              <a:buNone/>
            </a:pPr>
            <a:endParaRPr lang="en-US" altLang="zh-CN" dirty="0" smtClean="0"/>
          </a:p>
          <a:p>
            <a:pPr>
              <a:buClr>
                <a:srgbClr val="FFC000"/>
              </a:buClr>
              <a:buFont typeface="Wingdings" pitchFamily="2" charset="2"/>
              <a:buChar char="Ø"/>
            </a:pPr>
            <a:r>
              <a:rPr lang="en-US" altLang="zh-CN" dirty="0" smtClean="0">
                <a:effectLst>
                  <a:outerShdw blurRad="38100" dist="38100" dir="2700000" algn="tl">
                    <a:srgbClr val="000000">
                      <a:alpha val="43137"/>
                    </a:srgbClr>
                  </a:outerShdw>
                </a:effectLst>
              </a:rPr>
              <a:t>Architecture</a:t>
            </a:r>
            <a:r>
              <a:rPr lang="en-US" altLang="zh-CN" dirty="0" smtClean="0">
                <a:effectLst>
                  <a:outerShdw blurRad="38100" dist="38100" dir="2700000" algn="tl">
                    <a:srgbClr val="000000">
                      <a:alpha val="43137"/>
                    </a:srgbClr>
                  </a:outerShdw>
                </a:effectLst>
              </a:rPr>
              <a:t>, </a:t>
            </a:r>
            <a:r>
              <a:rPr lang="en-US" altLang="zh-CN" dirty="0" smtClean="0">
                <a:effectLst>
                  <a:outerShdw blurRad="38100" dist="38100" dir="2700000" algn="tl">
                    <a:srgbClr val="000000">
                      <a:alpha val="43137"/>
                    </a:srgbClr>
                  </a:outerShdw>
                </a:effectLst>
              </a:rPr>
              <a:t>Application and Energy </a:t>
            </a:r>
            <a:r>
              <a:rPr lang="en-US" altLang="zh-CN" dirty="0" smtClean="0">
                <a:effectLst>
                  <a:outerShdw blurRad="38100" dist="38100" dir="2700000" algn="tl">
                    <a:srgbClr val="000000">
                      <a:alpha val="43137"/>
                    </a:srgbClr>
                  </a:outerShdw>
                </a:effectLst>
              </a:rPr>
              <a:t>Models</a:t>
            </a:r>
            <a:endParaRPr lang="en-US" altLang="zh-CN" dirty="0" smtClean="0">
              <a:effectLst>
                <a:outerShdw blurRad="38100" dist="38100" dir="2700000" algn="tl">
                  <a:srgbClr val="000000">
                    <a:alpha val="43137"/>
                  </a:srgbClr>
                </a:outerShdw>
              </a:effectLst>
            </a:endParaRPr>
          </a:p>
          <a:p>
            <a:pPr lvl="1">
              <a:buClr>
                <a:srgbClr val="FFC000"/>
              </a:buClr>
            </a:pPr>
            <a:r>
              <a:rPr lang="en-US" altLang="zh-CN" sz="2000" dirty="0" smtClean="0"/>
              <a:t>Reliability model</a:t>
            </a:r>
          </a:p>
          <a:p>
            <a:pPr lvl="1">
              <a:buClr>
                <a:srgbClr val="FFC000"/>
              </a:buClr>
            </a:pPr>
            <a:r>
              <a:rPr lang="en-US" altLang="zh-CN" sz="2000" dirty="0" smtClean="0"/>
              <a:t>Energy/reliability </a:t>
            </a:r>
            <a:r>
              <a:rPr lang="en-US" altLang="zh-CN" sz="2000" dirty="0" smtClean="0"/>
              <a:t>trade-off model</a:t>
            </a:r>
          </a:p>
          <a:p>
            <a:pPr lvl="1">
              <a:buClr>
                <a:srgbClr val="FFC000"/>
              </a:buClr>
            </a:pPr>
            <a:r>
              <a:rPr lang="en-US" altLang="zh-CN" sz="2000" dirty="0" smtClean="0"/>
              <a:t>Schedulability analysis</a:t>
            </a:r>
          </a:p>
          <a:p>
            <a:pPr>
              <a:buClr>
                <a:srgbClr val="FFC000"/>
              </a:buClr>
              <a:buFont typeface="Wingdings" pitchFamily="2" charset="2"/>
              <a:buChar char="Ø"/>
            </a:pPr>
            <a:r>
              <a:rPr lang="en-US" altLang="zh-CN" dirty="0" smtClean="0">
                <a:effectLst>
                  <a:outerShdw blurRad="38100" dist="38100" dir="2700000" algn="tl">
                    <a:srgbClr val="000000">
                      <a:alpha val="43137"/>
                    </a:srgbClr>
                  </a:outerShdw>
                </a:effectLst>
              </a:rPr>
              <a:t>Problem Formulation</a:t>
            </a:r>
          </a:p>
          <a:p>
            <a:pPr lvl="1">
              <a:buClr>
                <a:srgbClr val="FFC000"/>
              </a:buClr>
            </a:pPr>
            <a:r>
              <a:rPr lang="en-US" altLang="zh-CN" sz="2000" dirty="0" smtClean="0"/>
              <a:t>Example</a:t>
            </a:r>
          </a:p>
          <a:p>
            <a:pPr>
              <a:buClr>
                <a:srgbClr val="FFC000"/>
              </a:buClr>
              <a:buFont typeface="Wingdings" pitchFamily="2" charset="2"/>
              <a:buChar char="Ø"/>
            </a:pPr>
            <a:r>
              <a:rPr lang="en-US" altLang="zh-CN" dirty="0" smtClean="0">
                <a:effectLst>
                  <a:outerShdw blurRad="38100" dist="38100" dir="2700000" algn="tl">
                    <a:srgbClr val="000000">
                      <a:alpha val="43137"/>
                    </a:srgbClr>
                  </a:outerShdw>
                </a:effectLst>
              </a:rPr>
              <a:t>Optimization Strategy</a:t>
            </a:r>
          </a:p>
          <a:p>
            <a:pPr lvl="1">
              <a:buClr>
                <a:srgbClr val="FFC000"/>
              </a:buClr>
            </a:pPr>
            <a:r>
              <a:rPr lang="en-US" altLang="zh-CN" sz="2000" dirty="0" smtClean="0"/>
              <a:t>TABU search-based algorithm</a:t>
            </a:r>
          </a:p>
          <a:p>
            <a:pPr>
              <a:buClr>
                <a:srgbClr val="FFC000"/>
              </a:buClr>
              <a:buFont typeface="Wingdings" pitchFamily="2" charset="2"/>
              <a:buChar char="Ø"/>
            </a:pPr>
            <a:r>
              <a:rPr lang="en-US" altLang="zh-CN" dirty="0" smtClean="0">
                <a:effectLst>
                  <a:outerShdw blurRad="38100" dist="38100" dir="2700000" algn="tl">
                    <a:srgbClr val="000000">
                      <a:alpha val="43137"/>
                    </a:srgbClr>
                  </a:outerShdw>
                </a:effectLst>
              </a:rPr>
              <a:t>Experiment Results</a:t>
            </a:r>
          </a:p>
          <a:p>
            <a:pPr>
              <a:buClr>
                <a:srgbClr val="FFC000"/>
              </a:buClr>
              <a:buFont typeface="Wingdings" pitchFamily="2" charset="2"/>
              <a:buChar char="Ø"/>
            </a:pPr>
            <a:r>
              <a:rPr lang="en-US" altLang="zh-CN" dirty="0" smtClean="0">
                <a:effectLst>
                  <a:outerShdw blurRad="38100" dist="38100" dir="2700000" algn="tl">
                    <a:srgbClr val="000000">
                      <a:alpha val="43137"/>
                    </a:srgbClr>
                  </a:outerShdw>
                </a:effectLst>
              </a:rPr>
              <a:t>Conclusion and Contributions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Architecture Model</a:t>
            </a:r>
            <a:endParaRPr lang="zh-CN" altLang="en-US" dirty="0"/>
          </a:p>
        </p:txBody>
      </p:sp>
      <p:sp>
        <p:nvSpPr>
          <p:cNvPr id="3" name="内容占位符 2"/>
          <p:cNvSpPr>
            <a:spLocks noGrp="1"/>
          </p:cNvSpPr>
          <p:nvPr>
            <p:ph idx="1"/>
          </p:nvPr>
        </p:nvSpPr>
        <p:spPr/>
        <p:txBody>
          <a:bodyPr/>
          <a:lstStyle/>
          <a:p>
            <a:endParaRPr lang="en-US" altLang="zh-CN" dirty="0" smtClean="0"/>
          </a:p>
          <a:p>
            <a:pPr lvl="1"/>
            <a:r>
              <a:rPr lang="en-US" altLang="zh-CN" sz="2000" dirty="0" smtClean="0"/>
              <a:t>A set of heterogeneous </a:t>
            </a:r>
            <a:r>
              <a:rPr lang="en-US" altLang="zh-CN" sz="2000" b="1" dirty="0" smtClean="0"/>
              <a:t>Processing Elements</a:t>
            </a:r>
            <a:r>
              <a:rPr lang="en-US" altLang="zh-CN" sz="2000" dirty="0" smtClean="0"/>
              <a:t/>
            </a:r>
            <a:br>
              <a:rPr lang="en-US" altLang="zh-CN" sz="2000" dirty="0" smtClean="0"/>
            </a:br>
            <a:r>
              <a:rPr lang="en-US" altLang="zh-CN" sz="2000" dirty="0" smtClean="0"/>
              <a:t>interconnected by </a:t>
            </a:r>
            <a:r>
              <a:rPr lang="en-US" altLang="zh-CN" sz="2000" b="1" dirty="0" smtClean="0"/>
              <a:t>a communication channel.</a:t>
            </a:r>
          </a:p>
          <a:p>
            <a:pPr lvl="1"/>
            <a:r>
              <a:rPr lang="en-US" altLang="zh-CN" sz="2000" dirty="0" smtClean="0"/>
              <a:t>Each PE has a set of </a:t>
            </a:r>
            <a:r>
              <a:rPr lang="en-US" altLang="zh-CN" sz="2000" b="1" dirty="0" smtClean="0"/>
              <a:t>operating mode </a:t>
            </a:r>
          </a:p>
          <a:p>
            <a:pPr lvl="1"/>
            <a:r>
              <a:rPr lang="en-US" altLang="zh-CN" sz="2000" dirty="0" smtClean="0"/>
              <a:t>Each operating mode,  we know </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pic>
        <p:nvPicPr>
          <p:cNvPr id="4" name="图片 3" descr="pes.jpg"/>
          <p:cNvPicPr>
            <a:picLocks noChangeAspect="1"/>
          </p:cNvPicPr>
          <p:nvPr/>
        </p:nvPicPr>
        <p:blipFill>
          <a:blip r:embed="rId4" cstate="print"/>
          <a:stretch>
            <a:fillRect/>
          </a:stretch>
        </p:blipFill>
        <p:spPr>
          <a:xfrm>
            <a:off x="971600" y="3429000"/>
            <a:ext cx="7271072" cy="244827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33" name="图片 32" descr="pes1.jpg"/>
          <p:cNvPicPr>
            <a:picLocks noChangeAspect="1"/>
          </p:cNvPicPr>
          <p:nvPr/>
        </p:nvPicPr>
        <p:blipFill>
          <a:blip r:embed="rId5" cstate="print"/>
          <a:stretch>
            <a:fillRect/>
          </a:stretch>
        </p:blipFill>
        <p:spPr>
          <a:xfrm>
            <a:off x="6472386" y="1599616"/>
            <a:ext cx="1700014" cy="103729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aphicFrame>
        <p:nvGraphicFramePr>
          <p:cNvPr id="34" name="对象 33"/>
          <p:cNvGraphicFramePr>
            <a:graphicFrameLocks noChangeAspect="1"/>
          </p:cNvGraphicFramePr>
          <p:nvPr/>
        </p:nvGraphicFramePr>
        <p:xfrm>
          <a:off x="4211961" y="2315536"/>
          <a:ext cx="1800200" cy="456636"/>
        </p:xfrm>
        <a:graphic>
          <a:graphicData uri="http://schemas.openxmlformats.org/presentationml/2006/ole">
            <p:oleObj spid="_x0000_s8193" name="Equation" r:id="rId6" imgW="850680" imgH="215640"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lang="en-US" altLang="zh-CN" dirty="0" smtClean="0">
                <a:latin typeface="Calibri" pitchFamily="34" charset="0"/>
                <a:cs typeface="Calibri" pitchFamily="34" charset="0"/>
              </a:rPr>
              <a:t>Reliability Model</a:t>
            </a:r>
            <a:endParaRPr lang="zh-CN" altLang="en-US" dirty="0" smtClean="0">
              <a:latin typeface="Calibri" pitchFamily="34" charset="0"/>
              <a:cs typeface="Calibri" pitchFamily="34" charset="0"/>
            </a:endParaRPr>
          </a:p>
        </p:txBody>
      </p:sp>
      <p:sp>
        <p:nvSpPr>
          <p:cNvPr id="13315" name="内容占位符 2"/>
          <p:cNvSpPr>
            <a:spLocks noGrp="1"/>
          </p:cNvSpPr>
          <p:nvPr>
            <p:ph idx="1"/>
          </p:nvPr>
        </p:nvSpPr>
        <p:spPr/>
        <p:txBody>
          <a:bodyPr/>
          <a:lstStyle/>
          <a:p>
            <a:pPr lvl="1" eaLnBrk="1" hangingPunct="1"/>
            <a:endParaRPr lang="en-US" altLang="zh-CN" sz="2000" dirty="0" smtClean="0">
              <a:latin typeface="Calibri" pitchFamily="34" charset="0"/>
              <a:cs typeface="Calibri" pitchFamily="34" charset="0"/>
            </a:endParaRPr>
          </a:p>
          <a:p>
            <a:endParaRPr lang="zh-CN" altLang="en-US" dirty="0" smtClean="0">
              <a:latin typeface="Calibri" pitchFamily="34" charset="0"/>
              <a:cs typeface="Calibri" pitchFamily="34" charset="0"/>
            </a:endParaRPr>
          </a:p>
        </p:txBody>
      </p:sp>
      <p:sp>
        <p:nvSpPr>
          <p:cNvPr id="13316" name="Rectangle 159"/>
          <p:cNvSpPr>
            <a:spLocks noChangeArrowheads="1"/>
          </p:cNvSpPr>
          <p:nvPr/>
        </p:nvSpPr>
        <p:spPr bwMode="auto">
          <a:xfrm>
            <a:off x="627063" y="2811810"/>
            <a:ext cx="658812" cy="439737"/>
          </a:xfrm>
          <a:prstGeom prst="rect">
            <a:avLst/>
          </a:prstGeom>
          <a:solidFill>
            <a:srgbClr val="990000"/>
          </a:solidFill>
          <a:ln w="9525">
            <a:solidFill>
              <a:schemeClr val="tx2"/>
            </a:solidFill>
            <a:miter lim="800000"/>
            <a:headEnd/>
            <a:tailEnd/>
          </a:ln>
        </p:spPr>
        <p:txBody>
          <a:bodyPr wrap="none" anchor="ctr"/>
          <a:lstStyle/>
          <a:p>
            <a:r>
              <a:rPr lang="en-GB" altLang="zh-CN" sz="1900">
                <a:solidFill>
                  <a:schemeClr val="bg1"/>
                </a:solidFill>
                <a:latin typeface="Symbol" pitchFamily="18" charset="2"/>
              </a:rPr>
              <a:t>t</a:t>
            </a:r>
            <a:r>
              <a:rPr lang="en-GB" altLang="zh-CN" sz="1900" baseline="-25000">
                <a:solidFill>
                  <a:schemeClr val="bg1"/>
                </a:solidFill>
                <a:latin typeface="Tahoma" pitchFamily="34" charset="0"/>
              </a:rPr>
              <a:t>1</a:t>
            </a:r>
          </a:p>
        </p:txBody>
      </p:sp>
      <p:sp>
        <p:nvSpPr>
          <p:cNvPr id="13317" name="Rectangle 160"/>
          <p:cNvSpPr>
            <a:spLocks noChangeArrowheads="1"/>
          </p:cNvSpPr>
          <p:nvPr/>
        </p:nvSpPr>
        <p:spPr bwMode="auto">
          <a:xfrm>
            <a:off x="1484313" y="2811810"/>
            <a:ext cx="658812" cy="439737"/>
          </a:xfrm>
          <a:prstGeom prst="rect">
            <a:avLst/>
          </a:prstGeom>
          <a:solidFill>
            <a:srgbClr val="990000"/>
          </a:solidFill>
          <a:ln w="9525">
            <a:solidFill>
              <a:schemeClr val="tx2"/>
            </a:solidFill>
            <a:miter lim="800000"/>
            <a:headEnd/>
            <a:tailEnd/>
          </a:ln>
        </p:spPr>
        <p:txBody>
          <a:bodyPr wrap="none" anchor="ctr"/>
          <a:lstStyle/>
          <a:p>
            <a:r>
              <a:rPr lang="en-GB" altLang="zh-CN" sz="1900">
                <a:solidFill>
                  <a:schemeClr val="bg1"/>
                </a:solidFill>
                <a:latin typeface="Symbol" pitchFamily="18" charset="2"/>
              </a:rPr>
              <a:t>t</a:t>
            </a:r>
            <a:r>
              <a:rPr lang="en-GB" altLang="zh-CN" sz="1900" baseline="-25000">
                <a:solidFill>
                  <a:schemeClr val="bg1"/>
                </a:solidFill>
                <a:latin typeface="Tahoma" pitchFamily="34" charset="0"/>
              </a:rPr>
              <a:t>1</a:t>
            </a:r>
          </a:p>
        </p:txBody>
      </p:sp>
      <p:sp>
        <p:nvSpPr>
          <p:cNvPr id="13318" name="Rectangle 161"/>
          <p:cNvSpPr>
            <a:spLocks noChangeArrowheads="1"/>
          </p:cNvSpPr>
          <p:nvPr/>
        </p:nvSpPr>
        <p:spPr bwMode="auto">
          <a:xfrm>
            <a:off x="2357438" y="2811810"/>
            <a:ext cx="658812" cy="439737"/>
          </a:xfrm>
          <a:prstGeom prst="rect">
            <a:avLst/>
          </a:prstGeom>
          <a:solidFill>
            <a:srgbClr val="990000"/>
          </a:solidFill>
          <a:ln w="9525">
            <a:solidFill>
              <a:schemeClr val="tx2"/>
            </a:solidFill>
            <a:miter lim="800000"/>
            <a:headEnd/>
            <a:tailEnd/>
          </a:ln>
        </p:spPr>
        <p:txBody>
          <a:bodyPr wrap="none" anchor="ctr"/>
          <a:lstStyle/>
          <a:p>
            <a:r>
              <a:rPr lang="en-GB" altLang="zh-CN" sz="1900">
                <a:solidFill>
                  <a:schemeClr val="bg1"/>
                </a:solidFill>
                <a:latin typeface="Symbol" pitchFamily="18" charset="2"/>
              </a:rPr>
              <a:t>t</a:t>
            </a:r>
            <a:r>
              <a:rPr lang="en-GB" altLang="zh-CN" sz="1900" baseline="-25000">
                <a:solidFill>
                  <a:schemeClr val="bg1"/>
                </a:solidFill>
                <a:latin typeface="Tahoma" pitchFamily="34" charset="0"/>
              </a:rPr>
              <a:t>1</a:t>
            </a:r>
          </a:p>
        </p:txBody>
      </p:sp>
      <p:sp>
        <p:nvSpPr>
          <p:cNvPr id="13319" name="Rectangle 162"/>
          <p:cNvSpPr>
            <a:spLocks noChangeArrowheads="1"/>
          </p:cNvSpPr>
          <p:nvPr/>
        </p:nvSpPr>
        <p:spPr bwMode="auto">
          <a:xfrm>
            <a:off x="1281113" y="2811810"/>
            <a:ext cx="219075" cy="439737"/>
          </a:xfrm>
          <a:prstGeom prst="rect">
            <a:avLst/>
          </a:prstGeom>
          <a:solidFill>
            <a:srgbClr val="CC6600"/>
          </a:solidFill>
          <a:ln w="9525">
            <a:solidFill>
              <a:schemeClr val="tx2"/>
            </a:solidFill>
            <a:miter lim="800000"/>
            <a:headEnd/>
            <a:tailEnd/>
          </a:ln>
        </p:spPr>
        <p:txBody>
          <a:bodyPr wrap="none" anchor="ctr"/>
          <a:lstStyle/>
          <a:p>
            <a:endParaRPr lang="en-GB" altLang="zh-CN"/>
          </a:p>
        </p:txBody>
      </p:sp>
      <p:sp>
        <p:nvSpPr>
          <p:cNvPr id="13320" name="Rectangle 163"/>
          <p:cNvSpPr>
            <a:spLocks noChangeArrowheads="1"/>
          </p:cNvSpPr>
          <p:nvPr/>
        </p:nvSpPr>
        <p:spPr bwMode="auto">
          <a:xfrm>
            <a:off x="2138363" y="2811810"/>
            <a:ext cx="219075" cy="439737"/>
          </a:xfrm>
          <a:prstGeom prst="rect">
            <a:avLst/>
          </a:prstGeom>
          <a:solidFill>
            <a:srgbClr val="CC6600"/>
          </a:solidFill>
          <a:ln w="9525">
            <a:solidFill>
              <a:schemeClr val="tx2"/>
            </a:solidFill>
            <a:miter lim="800000"/>
            <a:headEnd/>
            <a:tailEnd/>
          </a:ln>
        </p:spPr>
        <p:txBody>
          <a:bodyPr wrap="none" anchor="ctr"/>
          <a:lstStyle/>
          <a:p>
            <a:endParaRPr lang="en-GB" altLang="zh-CN"/>
          </a:p>
        </p:txBody>
      </p:sp>
      <p:sp>
        <p:nvSpPr>
          <p:cNvPr id="13321" name="Freeform 164"/>
          <p:cNvSpPr>
            <a:spLocks/>
          </p:cNvSpPr>
          <p:nvPr/>
        </p:nvSpPr>
        <p:spPr bwMode="auto">
          <a:xfrm rot="-1800000">
            <a:off x="1058863" y="2499072"/>
            <a:ext cx="330200" cy="246063"/>
          </a:xfrm>
          <a:custGeom>
            <a:avLst/>
            <a:gdLst>
              <a:gd name="T0" fmla="*/ 2147483647 w 1008"/>
              <a:gd name="T1" fmla="*/ 2147483647 h 540"/>
              <a:gd name="T2" fmla="*/ 2147483647 w 1008"/>
              <a:gd name="T3" fmla="*/ 0 h 540"/>
              <a:gd name="T4" fmla="*/ 2147483647 w 1008"/>
              <a:gd name="T5" fmla="*/ 2147483647 h 540"/>
              <a:gd name="T6" fmla="*/ 2147483647 w 1008"/>
              <a:gd name="T7" fmla="*/ 2147483647 h 540"/>
              <a:gd name="T8" fmla="*/ 2147483647 w 1008"/>
              <a:gd name="T9" fmla="*/ 2147483647 h 540"/>
              <a:gd name="T10" fmla="*/ 0 w 1008"/>
              <a:gd name="T11" fmla="*/ 2147483647 h 540"/>
              <a:gd name="T12" fmla="*/ 0 w 1008"/>
              <a:gd name="T13" fmla="*/ 2147483647 h 540"/>
              <a:gd name="T14" fmla="*/ 2147483647 w 1008"/>
              <a:gd name="T15" fmla="*/ 2147483647 h 540"/>
              <a:gd name="T16" fmla="*/ 2147483647 w 1008"/>
              <a:gd name="T17" fmla="*/ 2147483647 h 540"/>
              <a:gd name="T18" fmla="*/ 2147483647 w 1008"/>
              <a:gd name="T19" fmla="*/ 2147483647 h 5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8"/>
              <a:gd name="T31" fmla="*/ 0 h 540"/>
              <a:gd name="T32" fmla="*/ 1008 w 1008"/>
              <a:gd name="T33" fmla="*/ 540 h 5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8" h="540">
                <a:moveTo>
                  <a:pt x="581" y="231"/>
                </a:moveTo>
                <a:lnTo>
                  <a:pt x="1008" y="0"/>
                </a:lnTo>
                <a:lnTo>
                  <a:pt x="1008" y="33"/>
                </a:lnTo>
                <a:lnTo>
                  <a:pt x="431" y="463"/>
                </a:lnTo>
                <a:lnTo>
                  <a:pt x="431" y="305"/>
                </a:lnTo>
                <a:lnTo>
                  <a:pt x="0" y="540"/>
                </a:lnTo>
                <a:lnTo>
                  <a:pt x="0" y="505"/>
                </a:lnTo>
                <a:lnTo>
                  <a:pt x="581" y="69"/>
                </a:lnTo>
                <a:lnTo>
                  <a:pt x="581" y="231"/>
                </a:lnTo>
                <a:close/>
              </a:path>
            </a:pathLst>
          </a:custGeom>
          <a:solidFill>
            <a:srgbClr val="000000"/>
          </a:solidFill>
          <a:ln w="9525">
            <a:noFill/>
            <a:round/>
            <a:headEnd/>
            <a:tailEnd/>
          </a:ln>
        </p:spPr>
        <p:txBody>
          <a:bodyPr/>
          <a:lstStyle/>
          <a:p>
            <a:endParaRPr lang="zh-CN" altLang="en-US"/>
          </a:p>
        </p:txBody>
      </p:sp>
      <p:sp>
        <p:nvSpPr>
          <p:cNvPr id="13322" name="Freeform 165"/>
          <p:cNvSpPr>
            <a:spLocks/>
          </p:cNvSpPr>
          <p:nvPr/>
        </p:nvSpPr>
        <p:spPr bwMode="auto">
          <a:xfrm rot="-1800000">
            <a:off x="1917700" y="2500660"/>
            <a:ext cx="328613" cy="246062"/>
          </a:xfrm>
          <a:custGeom>
            <a:avLst/>
            <a:gdLst>
              <a:gd name="T0" fmla="*/ 2147483647 w 1008"/>
              <a:gd name="T1" fmla="*/ 2147483647 h 540"/>
              <a:gd name="T2" fmla="*/ 2147483647 w 1008"/>
              <a:gd name="T3" fmla="*/ 0 h 540"/>
              <a:gd name="T4" fmla="*/ 2147483647 w 1008"/>
              <a:gd name="T5" fmla="*/ 2147483647 h 540"/>
              <a:gd name="T6" fmla="*/ 2147483647 w 1008"/>
              <a:gd name="T7" fmla="*/ 2147483647 h 540"/>
              <a:gd name="T8" fmla="*/ 2147483647 w 1008"/>
              <a:gd name="T9" fmla="*/ 2147483647 h 540"/>
              <a:gd name="T10" fmla="*/ 0 w 1008"/>
              <a:gd name="T11" fmla="*/ 2147483647 h 540"/>
              <a:gd name="T12" fmla="*/ 0 w 1008"/>
              <a:gd name="T13" fmla="*/ 2147483647 h 540"/>
              <a:gd name="T14" fmla="*/ 2147483647 w 1008"/>
              <a:gd name="T15" fmla="*/ 2147483647 h 540"/>
              <a:gd name="T16" fmla="*/ 2147483647 w 1008"/>
              <a:gd name="T17" fmla="*/ 2147483647 h 540"/>
              <a:gd name="T18" fmla="*/ 2147483647 w 1008"/>
              <a:gd name="T19" fmla="*/ 2147483647 h 5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8"/>
              <a:gd name="T31" fmla="*/ 0 h 540"/>
              <a:gd name="T32" fmla="*/ 1008 w 1008"/>
              <a:gd name="T33" fmla="*/ 540 h 5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8" h="540">
                <a:moveTo>
                  <a:pt x="581" y="231"/>
                </a:moveTo>
                <a:lnTo>
                  <a:pt x="1008" y="0"/>
                </a:lnTo>
                <a:lnTo>
                  <a:pt x="1008" y="33"/>
                </a:lnTo>
                <a:lnTo>
                  <a:pt x="431" y="463"/>
                </a:lnTo>
                <a:lnTo>
                  <a:pt x="431" y="305"/>
                </a:lnTo>
                <a:lnTo>
                  <a:pt x="0" y="540"/>
                </a:lnTo>
                <a:lnTo>
                  <a:pt x="0" y="505"/>
                </a:lnTo>
                <a:lnTo>
                  <a:pt x="581" y="69"/>
                </a:lnTo>
                <a:lnTo>
                  <a:pt x="581" y="231"/>
                </a:lnTo>
                <a:close/>
              </a:path>
            </a:pathLst>
          </a:custGeom>
          <a:solidFill>
            <a:srgbClr val="000000"/>
          </a:solidFill>
          <a:ln w="9525">
            <a:noFill/>
            <a:round/>
            <a:headEnd/>
            <a:tailEnd/>
          </a:ln>
        </p:spPr>
        <p:txBody>
          <a:bodyPr/>
          <a:lstStyle/>
          <a:p>
            <a:endParaRPr lang="zh-CN" altLang="en-US"/>
          </a:p>
        </p:txBody>
      </p:sp>
      <p:sp>
        <p:nvSpPr>
          <p:cNvPr id="13323" name="Text Box 172"/>
          <p:cNvSpPr txBox="1">
            <a:spLocks noChangeArrowheads="1"/>
          </p:cNvSpPr>
          <p:nvPr/>
        </p:nvSpPr>
        <p:spPr bwMode="auto">
          <a:xfrm>
            <a:off x="549275" y="4740622"/>
            <a:ext cx="2414588" cy="830997"/>
          </a:xfrm>
          <a:prstGeom prst="rect">
            <a:avLst/>
          </a:prstGeom>
          <a:noFill/>
          <a:ln w="9525">
            <a:noFill/>
            <a:miter lim="800000"/>
            <a:headEnd/>
            <a:tailEnd/>
          </a:ln>
        </p:spPr>
        <p:txBody>
          <a:bodyPr>
            <a:spAutoFit/>
          </a:bodyPr>
          <a:lstStyle/>
          <a:p>
            <a:pPr>
              <a:spcBef>
                <a:spcPct val="50000"/>
              </a:spcBef>
            </a:pPr>
            <a:r>
              <a:rPr lang="en-GB" altLang="zh-CN" sz="2400" dirty="0">
                <a:solidFill>
                  <a:srgbClr val="FF0000"/>
                </a:solidFill>
                <a:effectLst>
                  <a:outerShdw blurRad="38100" dist="38100" dir="2700000" algn="tl">
                    <a:srgbClr val="000000">
                      <a:alpha val="43137"/>
                    </a:srgbClr>
                  </a:outerShdw>
                </a:effectLst>
                <a:latin typeface="+mj-lt"/>
              </a:rPr>
              <a:t>Re-execution:</a:t>
            </a:r>
            <a:br>
              <a:rPr lang="en-GB" altLang="zh-CN" sz="2400" dirty="0">
                <a:solidFill>
                  <a:srgbClr val="FF0000"/>
                </a:solidFill>
                <a:effectLst>
                  <a:outerShdw blurRad="38100" dist="38100" dir="2700000" algn="tl">
                    <a:srgbClr val="000000">
                      <a:alpha val="43137"/>
                    </a:srgbClr>
                  </a:outerShdw>
                </a:effectLst>
                <a:latin typeface="+mj-lt"/>
              </a:rPr>
            </a:br>
            <a:r>
              <a:rPr lang="en-GB" altLang="zh-CN" sz="2400" dirty="0">
                <a:solidFill>
                  <a:srgbClr val="FF0000"/>
                </a:solidFill>
                <a:latin typeface="+mj-lt"/>
              </a:rPr>
              <a:t>Transient faults</a:t>
            </a:r>
            <a:endParaRPr lang="en-GB" altLang="zh-CN" sz="2400" baseline="-25000" dirty="0">
              <a:solidFill>
                <a:srgbClr val="FF0000"/>
              </a:solidFill>
              <a:latin typeface="+mj-lt"/>
            </a:endParaRPr>
          </a:p>
        </p:txBody>
      </p:sp>
      <p:grpSp>
        <p:nvGrpSpPr>
          <p:cNvPr id="2" name="Group 209"/>
          <p:cNvGrpSpPr>
            <a:grpSpLocks/>
          </p:cNvGrpSpPr>
          <p:nvPr/>
        </p:nvGrpSpPr>
        <p:grpSpPr bwMode="auto">
          <a:xfrm>
            <a:off x="3143250" y="1567210"/>
            <a:ext cx="2414588" cy="4379911"/>
            <a:chOff x="2339" y="1038"/>
            <a:chExt cx="1521" cy="2759"/>
          </a:xfrm>
        </p:grpSpPr>
        <p:sp>
          <p:nvSpPr>
            <p:cNvPr id="13333" name="Rectangle 166"/>
            <p:cNvSpPr>
              <a:spLocks noChangeArrowheads="1"/>
            </p:cNvSpPr>
            <p:nvPr/>
          </p:nvSpPr>
          <p:spPr bwMode="auto">
            <a:xfrm>
              <a:off x="2880" y="1238"/>
              <a:ext cx="415" cy="277"/>
            </a:xfrm>
            <a:prstGeom prst="rect">
              <a:avLst/>
            </a:prstGeom>
            <a:solidFill>
              <a:srgbClr val="33679A"/>
            </a:solidFill>
            <a:ln w="9525">
              <a:solidFill>
                <a:schemeClr val="tx2"/>
              </a:solidFill>
              <a:miter lim="800000"/>
              <a:headEnd/>
              <a:tailEnd/>
            </a:ln>
          </p:spPr>
          <p:txBody>
            <a:bodyPr wrap="none" anchor="ctr"/>
            <a:lstStyle/>
            <a:p>
              <a:r>
                <a:rPr lang="en-GB" altLang="zh-CN" sz="1900">
                  <a:solidFill>
                    <a:schemeClr val="bg1"/>
                  </a:solidFill>
                  <a:latin typeface="Symbol" pitchFamily="18" charset="2"/>
                </a:rPr>
                <a:t>t</a:t>
              </a:r>
              <a:r>
                <a:rPr lang="en-GB" altLang="zh-CN" sz="1900" baseline="-25000">
                  <a:solidFill>
                    <a:schemeClr val="bg1"/>
                  </a:solidFill>
                  <a:latin typeface="Tahoma" pitchFamily="34" charset="0"/>
                </a:rPr>
                <a:t>1</a:t>
              </a:r>
            </a:p>
          </p:txBody>
        </p:sp>
        <p:sp>
          <p:nvSpPr>
            <p:cNvPr id="13334" name="Rectangle 167"/>
            <p:cNvSpPr>
              <a:spLocks noChangeArrowheads="1"/>
            </p:cNvSpPr>
            <p:nvPr/>
          </p:nvSpPr>
          <p:spPr bwMode="auto">
            <a:xfrm>
              <a:off x="2880" y="1792"/>
              <a:ext cx="415" cy="277"/>
            </a:xfrm>
            <a:prstGeom prst="rect">
              <a:avLst/>
            </a:prstGeom>
            <a:solidFill>
              <a:srgbClr val="33679A"/>
            </a:solidFill>
            <a:ln w="9525">
              <a:solidFill>
                <a:schemeClr val="tx2"/>
              </a:solidFill>
              <a:miter lim="800000"/>
              <a:headEnd/>
              <a:tailEnd/>
            </a:ln>
          </p:spPr>
          <p:txBody>
            <a:bodyPr wrap="none" anchor="ctr"/>
            <a:lstStyle/>
            <a:p>
              <a:r>
                <a:rPr lang="en-GB" altLang="zh-CN" sz="1900">
                  <a:solidFill>
                    <a:schemeClr val="bg1"/>
                  </a:solidFill>
                  <a:latin typeface="Symbol" pitchFamily="18" charset="2"/>
                </a:rPr>
                <a:t>t</a:t>
              </a:r>
              <a:r>
                <a:rPr lang="en-GB" altLang="zh-CN" sz="1900" baseline="-25000">
                  <a:solidFill>
                    <a:schemeClr val="bg1"/>
                  </a:solidFill>
                  <a:latin typeface="Tahoma" pitchFamily="34" charset="0"/>
                </a:rPr>
                <a:t>1</a:t>
              </a:r>
            </a:p>
          </p:txBody>
        </p:sp>
        <p:sp>
          <p:nvSpPr>
            <p:cNvPr id="13335" name="Rectangle 168"/>
            <p:cNvSpPr>
              <a:spLocks noChangeArrowheads="1"/>
            </p:cNvSpPr>
            <p:nvPr/>
          </p:nvSpPr>
          <p:spPr bwMode="auto">
            <a:xfrm>
              <a:off x="2880" y="2344"/>
              <a:ext cx="415" cy="277"/>
            </a:xfrm>
            <a:prstGeom prst="rect">
              <a:avLst/>
            </a:prstGeom>
            <a:solidFill>
              <a:srgbClr val="33679A"/>
            </a:solidFill>
            <a:ln w="9525">
              <a:solidFill>
                <a:schemeClr val="tx2"/>
              </a:solidFill>
              <a:miter lim="800000"/>
              <a:headEnd/>
              <a:tailEnd/>
            </a:ln>
          </p:spPr>
          <p:txBody>
            <a:bodyPr wrap="none" anchor="ctr"/>
            <a:lstStyle/>
            <a:p>
              <a:r>
                <a:rPr lang="en-GB" altLang="zh-CN" sz="1900">
                  <a:solidFill>
                    <a:schemeClr val="bg1"/>
                  </a:solidFill>
                  <a:latin typeface="Symbol" pitchFamily="18" charset="2"/>
                </a:rPr>
                <a:t>t</a:t>
              </a:r>
              <a:r>
                <a:rPr lang="en-GB" altLang="zh-CN" sz="1900" baseline="-25000">
                  <a:solidFill>
                    <a:schemeClr val="bg1"/>
                  </a:solidFill>
                  <a:latin typeface="Tahoma" pitchFamily="34" charset="0"/>
                </a:rPr>
                <a:t>1</a:t>
              </a:r>
            </a:p>
          </p:txBody>
        </p:sp>
        <p:sp>
          <p:nvSpPr>
            <p:cNvPr id="13336" name="Freeform 169"/>
            <p:cNvSpPr>
              <a:spLocks/>
            </p:cNvSpPr>
            <p:nvPr/>
          </p:nvSpPr>
          <p:spPr bwMode="auto">
            <a:xfrm rot="-1800000">
              <a:off x="3041" y="1038"/>
              <a:ext cx="207" cy="156"/>
            </a:xfrm>
            <a:custGeom>
              <a:avLst/>
              <a:gdLst>
                <a:gd name="T0" fmla="*/ 0 w 1008"/>
                <a:gd name="T1" fmla="*/ 0 h 540"/>
                <a:gd name="T2" fmla="*/ 0 w 1008"/>
                <a:gd name="T3" fmla="*/ 0 h 540"/>
                <a:gd name="T4" fmla="*/ 0 w 1008"/>
                <a:gd name="T5" fmla="*/ 0 h 540"/>
                <a:gd name="T6" fmla="*/ 0 w 1008"/>
                <a:gd name="T7" fmla="*/ 1 h 540"/>
                <a:gd name="T8" fmla="*/ 0 w 1008"/>
                <a:gd name="T9" fmla="*/ 1 h 540"/>
                <a:gd name="T10" fmla="*/ 0 w 1008"/>
                <a:gd name="T11" fmla="*/ 1 h 540"/>
                <a:gd name="T12" fmla="*/ 0 w 1008"/>
                <a:gd name="T13" fmla="*/ 1 h 540"/>
                <a:gd name="T14" fmla="*/ 0 w 1008"/>
                <a:gd name="T15" fmla="*/ 0 h 540"/>
                <a:gd name="T16" fmla="*/ 0 w 1008"/>
                <a:gd name="T17" fmla="*/ 0 h 540"/>
                <a:gd name="T18" fmla="*/ 0 w 1008"/>
                <a:gd name="T19" fmla="*/ 0 h 5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8"/>
                <a:gd name="T31" fmla="*/ 0 h 540"/>
                <a:gd name="T32" fmla="*/ 1008 w 1008"/>
                <a:gd name="T33" fmla="*/ 540 h 5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8" h="540">
                  <a:moveTo>
                    <a:pt x="581" y="231"/>
                  </a:moveTo>
                  <a:lnTo>
                    <a:pt x="1008" y="0"/>
                  </a:lnTo>
                  <a:lnTo>
                    <a:pt x="1008" y="33"/>
                  </a:lnTo>
                  <a:lnTo>
                    <a:pt x="431" y="463"/>
                  </a:lnTo>
                  <a:lnTo>
                    <a:pt x="431" y="305"/>
                  </a:lnTo>
                  <a:lnTo>
                    <a:pt x="0" y="540"/>
                  </a:lnTo>
                  <a:lnTo>
                    <a:pt x="0" y="505"/>
                  </a:lnTo>
                  <a:lnTo>
                    <a:pt x="581" y="69"/>
                  </a:lnTo>
                  <a:lnTo>
                    <a:pt x="581" y="231"/>
                  </a:lnTo>
                  <a:close/>
                </a:path>
              </a:pathLst>
            </a:custGeom>
            <a:solidFill>
              <a:srgbClr val="000000"/>
            </a:solidFill>
            <a:ln w="9525">
              <a:noFill/>
              <a:round/>
              <a:headEnd/>
              <a:tailEnd/>
            </a:ln>
          </p:spPr>
          <p:txBody>
            <a:bodyPr/>
            <a:lstStyle/>
            <a:p>
              <a:endParaRPr lang="zh-CN" altLang="en-US"/>
            </a:p>
          </p:txBody>
        </p:sp>
        <p:sp>
          <p:nvSpPr>
            <p:cNvPr id="13337" name="Freeform 170"/>
            <p:cNvSpPr>
              <a:spLocks/>
            </p:cNvSpPr>
            <p:nvPr/>
          </p:nvSpPr>
          <p:spPr bwMode="auto">
            <a:xfrm rot="-1800000">
              <a:off x="3041" y="1592"/>
              <a:ext cx="207" cy="155"/>
            </a:xfrm>
            <a:custGeom>
              <a:avLst/>
              <a:gdLst>
                <a:gd name="T0" fmla="*/ 0 w 1008"/>
                <a:gd name="T1" fmla="*/ 0 h 540"/>
                <a:gd name="T2" fmla="*/ 0 w 1008"/>
                <a:gd name="T3" fmla="*/ 0 h 540"/>
                <a:gd name="T4" fmla="*/ 0 w 1008"/>
                <a:gd name="T5" fmla="*/ 0 h 540"/>
                <a:gd name="T6" fmla="*/ 0 w 1008"/>
                <a:gd name="T7" fmla="*/ 1 h 540"/>
                <a:gd name="T8" fmla="*/ 0 w 1008"/>
                <a:gd name="T9" fmla="*/ 1 h 540"/>
                <a:gd name="T10" fmla="*/ 0 w 1008"/>
                <a:gd name="T11" fmla="*/ 1 h 540"/>
                <a:gd name="T12" fmla="*/ 0 w 1008"/>
                <a:gd name="T13" fmla="*/ 1 h 540"/>
                <a:gd name="T14" fmla="*/ 0 w 1008"/>
                <a:gd name="T15" fmla="*/ 0 h 540"/>
                <a:gd name="T16" fmla="*/ 0 w 1008"/>
                <a:gd name="T17" fmla="*/ 0 h 540"/>
                <a:gd name="T18" fmla="*/ 0 w 1008"/>
                <a:gd name="T19" fmla="*/ 0 h 5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8"/>
                <a:gd name="T31" fmla="*/ 0 h 540"/>
                <a:gd name="T32" fmla="*/ 1008 w 1008"/>
                <a:gd name="T33" fmla="*/ 540 h 5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8" h="540">
                  <a:moveTo>
                    <a:pt x="581" y="231"/>
                  </a:moveTo>
                  <a:lnTo>
                    <a:pt x="1008" y="0"/>
                  </a:lnTo>
                  <a:lnTo>
                    <a:pt x="1008" y="33"/>
                  </a:lnTo>
                  <a:lnTo>
                    <a:pt x="431" y="463"/>
                  </a:lnTo>
                  <a:lnTo>
                    <a:pt x="431" y="305"/>
                  </a:lnTo>
                  <a:lnTo>
                    <a:pt x="0" y="540"/>
                  </a:lnTo>
                  <a:lnTo>
                    <a:pt x="0" y="505"/>
                  </a:lnTo>
                  <a:lnTo>
                    <a:pt x="581" y="69"/>
                  </a:lnTo>
                  <a:lnTo>
                    <a:pt x="581" y="231"/>
                  </a:lnTo>
                  <a:close/>
                </a:path>
              </a:pathLst>
            </a:custGeom>
            <a:solidFill>
              <a:srgbClr val="000000"/>
            </a:solidFill>
            <a:ln w="9525">
              <a:noFill/>
              <a:round/>
              <a:headEnd/>
              <a:tailEnd/>
            </a:ln>
          </p:spPr>
          <p:txBody>
            <a:bodyPr/>
            <a:lstStyle/>
            <a:p>
              <a:endParaRPr lang="zh-CN" altLang="en-US"/>
            </a:p>
          </p:txBody>
        </p:sp>
        <p:sp>
          <p:nvSpPr>
            <p:cNvPr id="13338" name="Text Box 173"/>
            <p:cNvSpPr txBox="1">
              <a:spLocks noChangeArrowheads="1"/>
            </p:cNvSpPr>
            <p:nvPr/>
          </p:nvSpPr>
          <p:spPr bwMode="auto">
            <a:xfrm>
              <a:off x="2339" y="3041"/>
              <a:ext cx="1521" cy="756"/>
            </a:xfrm>
            <a:prstGeom prst="rect">
              <a:avLst/>
            </a:prstGeom>
            <a:noFill/>
            <a:ln w="9525">
              <a:noFill/>
              <a:miter lim="800000"/>
              <a:headEnd/>
              <a:tailEnd/>
            </a:ln>
          </p:spPr>
          <p:txBody>
            <a:bodyPr>
              <a:spAutoFit/>
            </a:bodyPr>
            <a:lstStyle/>
            <a:p>
              <a:pPr>
                <a:spcBef>
                  <a:spcPct val="50000"/>
                </a:spcBef>
              </a:pPr>
              <a:r>
                <a:rPr lang="en-GB" altLang="zh-CN" sz="2400" dirty="0" smtClean="0">
                  <a:solidFill>
                    <a:srgbClr val="FF0000"/>
                  </a:solidFill>
                  <a:effectLst>
                    <a:outerShdw blurRad="38100" dist="38100" dir="2700000" algn="tl">
                      <a:srgbClr val="000000">
                        <a:alpha val="43137"/>
                      </a:srgbClr>
                    </a:outerShdw>
                  </a:effectLst>
                  <a:latin typeface="+mj-lt"/>
                </a:rPr>
                <a:t>Replication:</a:t>
              </a:r>
              <a:r>
                <a:rPr lang="en-GB" altLang="zh-CN" sz="2400" dirty="0" smtClean="0">
                  <a:solidFill>
                    <a:srgbClr val="FF0000"/>
                  </a:solidFill>
                  <a:latin typeface="+mj-lt"/>
                </a:rPr>
                <a:t/>
              </a:r>
              <a:br>
                <a:rPr lang="en-GB" altLang="zh-CN" sz="2400" dirty="0" smtClean="0">
                  <a:solidFill>
                    <a:srgbClr val="FF0000"/>
                  </a:solidFill>
                  <a:latin typeface="+mj-lt"/>
                </a:rPr>
              </a:br>
              <a:r>
                <a:rPr lang="en-GB" altLang="zh-CN" sz="2400" dirty="0" smtClean="0">
                  <a:solidFill>
                    <a:srgbClr val="FF0000"/>
                  </a:solidFill>
                  <a:latin typeface="+mj-lt"/>
                </a:rPr>
                <a:t>Transient faults /</a:t>
              </a:r>
              <a:r>
                <a:rPr lang="en-GB" altLang="zh-CN" sz="2400" dirty="0">
                  <a:solidFill>
                    <a:srgbClr val="FF0000"/>
                  </a:solidFill>
                  <a:latin typeface="+mj-lt"/>
                </a:rPr>
                <a:t/>
              </a:r>
              <a:br>
                <a:rPr lang="en-GB" altLang="zh-CN" sz="2400" dirty="0">
                  <a:solidFill>
                    <a:srgbClr val="FF0000"/>
                  </a:solidFill>
                  <a:latin typeface="+mj-lt"/>
                </a:rPr>
              </a:br>
              <a:r>
                <a:rPr lang="en-GB" altLang="zh-CN" sz="2400" dirty="0">
                  <a:solidFill>
                    <a:srgbClr val="FF0000"/>
                  </a:solidFill>
                  <a:latin typeface="+mj-lt"/>
                </a:rPr>
                <a:t>Permanent faults</a:t>
              </a:r>
            </a:p>
          </p:txBody>
        </p:sp>
        <p:sp>
          <p:nvSpPr>
            <p:cNvPr id="13339" name="Text Box 175"/>
            <p:cNvSpPr txBox="1">
              <a:spLocks noChangeArrowheads="1"/>
            </p:cNvSpPr>
            <p:nvPr/>
          </p:nvSpPr>
          <p:spPr bwMode="auto">
            <a:xfrm>
              <a:off x="2534" y="1238"/>
              <a:ext cx="346" cy="240"/>
            </a:xfrm>
            <a:prstGeom prst="rect">
              <a:avLst/>
            </a:prstGeom>
            <a:noFill/>
            <a:ln w="9525">
              <a:noFill/>
              <a:miter lim="800000"/>
              <a:headEnd/>
              <a:tailEnd/>
            </a:ln>
          </p:spPr>
          <p:txBody>
            <a:bodyPr>
              <a:spAutoFit/>
            </a:bodyPr>
            <a:lstStyle/>
            <a:p>
              <a:pPr algn="r">
                <a:spcBef>
                  <a:spcPct val="50000"/>
                </a:spcBef>
              </a:pPr>
              <a:r>
                <a:rPr lang="en-GB" altLang="zh-CN" sz="1900">
                  <a:latin typeface="Tahoma" pitchFamily="34" charset="0"/>
                </a:rPr>
                <a:t>N</a:t>
              </a:r>
              <a:r>
                <a:rPr lang="en-GB" altLang="zh-CN" sz="1900" baseline="-25000">
                  <a:latin typeface="Tahoma" pitchFamily="34" charset="0"/>
                </a:rPr>
                <a:t>1</a:t>
              </a:r>
            </a:p>
          </p:txBody>
        </p:sp>
        <p:sp>
          <p:nvSpPr>
            <p:cNvPr id="13340" name="Text Box 176"/>
            <p:cNvSpPr txBox="1">
              <a:spLocks noChangeArrowheads="1"/>
            </p:cNvSpPr>
            <p:nvPr/>
          </p:nvSpPr>
          <p:spPr bwMode="auto">
            <a:xfrm>
              <a:off x="2534" y="1792"/>
              <a:ext cx="346" cy="241"/>
            </a:xfrm>
            <a:prstGeom prst="rect">
              <a:avLst/>
            </a:prstGeom>
            <a:noFill/>
            <a:ln w="9525">
              <a:noFill/>
              <a:miter lim="800000"/>
              <a:headEnd/>
              <a:tailEnd/>
            </a:ln>
          </p:spPr>
          <p:txBody>
            <a:bodyPr>
              <a:spAutoFit/>
            </a:bodyPr>
            <a:lstStyle/>
            <a:p>
              <a:pPr algn="r">
                <a:spcBef>
                  <a:spcPct val="50000"/>
                </a:spcBef>
              </a:pPr>
              <a:r>
                <a:rPr lang="en-GB" altLang="zh-CN" sz="1900">
                  <a:latin typeface="Tahoma" pitchFamily="34" charset="0"/>
                </a:rPr>
                <a:t>N</a:t>
              </a:r>
              <a:r>
                <a:rPr lang="en-GB" altLang="zh-CN" sz="1900" baseline="-25000">
                  <a:latin typeface="Tahoma" pitchFamily="34" charset="0"/>
                </a:rPr>
                <a:t>2</a:t>
              </a:r>
            </a:p>
          </p:txBody>
        </p:sp>
        <p:sp>
          <p:nvSpPr>
            <p:cNvPr id="13341" name="Text Box 177"/>
            <p:cNvSpPr txBox="1">
              <a:spLocks noChangeArrowheads="1"/>
            </p:cNvSpPr>
            <p:nvPr/>
          </p:nvSpPr>
          <p:spPr bwMode="auto">
            <a:xfrm>
              <a:off x="2534" y="2344"/>
              <a:ext cx="346" cy="241"/>
            </a:xfrm>
            <a:prstGeom prst="rect">
              <a:avLst/>
            </a:prstGeom>
            <a:noFill/>
            <a:ln w="9525">
              <a:noFill/>
              <a:miter lim="800000"/>
              <a:headEnd/>
              <a:tailEnd/>
            </a:ln>
          </p:spPr>
          <p:txBody>
            <a:bodyPr>
              <a:spAutoFit/>
            </a:bodyPr>
            <a:lstStyle/>
            <a:p>
              <a:pPr algn="r">
                <a:spcBef>
                  <a:spcPct val="50000"/>
                </a:spcBef>
              </a:pPr>
              <a:r>
                <a:rPr lang="en-GB" altLang="zh-CN" sz="1900">
                  <a:latin typeface="Tahoma" pitchFamily="34" charset="0"/>
                </a:rPr>
                <a:t>N</a:t>
              </a:r>
              <a:r>
                <a:rPr lang="en-GB" altLang="zh-CN" sz="1900" baseline="-25000">
                  <a:latin typeface="Tahoma" pitchFamily="34" charset="0"/>
                </a:rPr>
                <a:t>3</a:t>
              </a:r>
            </a:p>
          </p:txBody>
        </p:sp>
      </p:grpSp>
      <p:grpSp>
        <p:nvGrpSpPr>
          <p:cNvPr id="3" name="Group 206"/>
          <p:cNvGrpSpPr>
            <a:grpSpLocks/>
          </p:cNvGrpSpPr>
          <p:nvPr/>
        </p:nvGrpSpPr>
        <p:grpSpPr bwMode="auto">
          <a:xfrm>
            <a:off x="1202060" y="1484784"/>
            <a:ext cx="1353716" cy="872555"/>
            <a:chOff x="611" y="151"/>
            <a:chExt cx="546" cy="595"/>
          </a:xfrm>
        </p:grpSpPr>
        <p:sp>
          <p:nvSpPr>
            <p:cNvPr id="13330" name="Rectangle 205"/>
            <p:cNvSpPr>
              <a:spLocks noChangeArrowheads="1"/>
            </p:cNvSpPr>
            <p:nvPr/>
          </p:nvSpPr>
          <p:spPr bwMode="auto">
            <a:xfrm>
              <a:off x="611" y="151"/>
              <a:ext cx="546" cy="252"/>
            </a:xfrm>
            <a:prstGeom prst="rect">
              <a:avLst/>
            </a:prstGeom>
            <a:solidFill>
              <a:srgbClr val="FFFF00"/>
            </a:solidFill>
            <a:ln w="9525">
              <a:noFill/>
              <a:miter lim="800000"/>
              <a:headEnd/>
              <a:tailEnd/>
            </a:ln>
          </p:spPr>
          <p:txBody>
            <a:bodyPr wrap="square" anchor="ctr">
              <a:spAutoFit/>
            </a:bodyPr>
            <a:lstStyle/>
            <a:p>
              <a:endParaRPr lang="en-GB" altLang="zh-CN"/>
            </a:p>
          </p:txBody>
        </p:sp>
        <p:sp>
          <p:nvSpPr>
            <p:cNvPr id="13331" name="Text Box 204"/>
            <p:cNvSpPr txBox="1">
              <a:spLocks noChangeArrowheads="1"/>
            </p:cNvSpPr>
            <p:nvPr/>
          </p:nvSpPr>
          <p:spPr bwMode="auto">
            <a:xfrm>
              <a:off x="839" y="164"/>
              <a:ext cx="318" cy="582"/>
            </a:xfrm>
            <a:prstGeom prst="rect">
              <a:avLst/>
            </a:prstGeom>
            <a:noFill/>
            <a:ln w="9525">
              <a:noFill/>
              <a:miter lim="800000"/>
              <a:headEnd/>
              <a:tailEnd/>
            </a:ln>
          </p:spPr>
          <p:txBody>
            <a:bodyPr>
              <a:spAutoFit/>
            </a:bodyPr>
            <a:lstStyle/>
            <a:p>
              <a:r>
                <a:rPr lang="en-GB" altLang="zh-CN" dirty="0" smtClean="0">
                  <a:solidFill>
                    <a:srgbClr val="990000"/>
                  </a:solidFill>
                  <a:latin typeface="Tahoma" pitchFamily="34" charset="0"/>
                </a:rPr>
                <a:t>K = 2</a:t>
              </a:r>
              <a:endParaRPr lang="en-GB" altLang="zh-CN" dirty="0">
                <a:solidFill>
                  <a:srgbClr val="990000"/>
                </a:solidFill>
                <a:latin typeface="Tahoma" pitchFamily="34" charset="0"/>
              </a:endParaRPr>
            </a:p>
          </p:txBody>
        </p:sp>
        <p:sp>
          <p:nvSpPr>
            <p:cNvPr id="13332" name="Freeform 202"/>
            <p:cNvSpPr>
              <a:spLocks/>
            </p:cNvSpPr>
            <p:nvPr/>
          </p:nvSpPr>
          <p:spPr bwMode="auto">
            <a:xfrm rot="-1800000">
              <a:off x="657" y="210"/>
              <a:ext cx="208" cy="155"/>
            </a:xfrm>
            <a:custGeom>
              <a:avLst/>
              <a:gdLst>
                <a:gd name="T0" fmla="*/ 0 w 1008"/>
                <a:gd name="T1" fmla="*/ 0 h 540"/>
                <a:gd name="T2" fmla="*/ 0 w 1008"/>
                <a:gd name="T3" fmla="*/ 0 h 540"/>
                <a:gd name="T4" fmla="*/ 0 w 1008"/>
                <a:gd name="T5" fmla="*/ 0 h 540"/>
                <a:gd name="T6" fmla="*/ 0 w 1008"/>
                <a:gd name="T7" fmla="*/ 1 h 540"/>
                <a:gd name="T8" fmla="*/ 0 w 1008"/>
                <a:gd name="T9" fmla="*/ 1 h 540"/>
                <a:gd name="T10" fmla="*/ 0 w 1008"/>
                <a:gd name="T11" fmla="*/ 1 h 540"/>
                <a:gd name="T12" fmla="*/ 0 w 1008"/>
                <a:gd name="T13" fmla="*/ 1 h 540"/>
                <a:gd name="T14" fmla="*/ 0 w 1008"/>
                <a:gd name="T15" fmla="*/ 0 h 540"/>
                <a:gd name="T16" fmla="*/ 0 w 1008"/>
                <a:gd name="T17" fmla="*/ 0 h 540"/>
                <a:gd name="T18" fmla="*/ 0 w 1008"/>
                <a:gd name="T19" fmla="*/ 0 h 5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8"/>
                <a:gd name="T31" fmla="*/ 0 h 540"/>
                <a:gd name="T32" fmla="*/ 1008 w 1008"/>
                <a:gd name="T33" fmla="*/ 540 h 5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8" h="540">
                  <a:moveTo>
                    <a:pt x="581" y="231"/>
                  </a:moveTo>
                  <a:lnTo>
                    <a:pt x="1008" y="0"/>
                  </a:lnTo>
                  <a:lnTo>
                    <a:pt x="1008" y="33"/>
                  </a:lnTo>
                  <a:lnTo>
                    <a:pt x="431" y="463"/>
                  </a:lnTo>
                  <a:lnTo>
                    <a:pt x="431" y="305"/>
                  </a:lnTo>
                  <a:lnTo>
                    <a:pt x="0" y="540"/>
                  </a:lnTo>
                  <a:lnTo>
                    <a:pt x="0" y="505"/>
                  </a:lnTo>
                  <a:lnTo>
                    <a:pt x="581" y="69"/>
                  </a:lnTo>
                  <a:lnTo>
                    <a:pt x="581" y="231"/>
                  </a:lnTo>
                  <a:close/>
                </a:path>
              </a:pathLst>
            </a:custGeom>
            <a:solidFill>
              <a:srgbClr val="000000"/>
            </a:solidFill>
            <a:ln w="9525">
              <a:noFill/>
              <a:round/>
              <a:headEnd/>
              <a:tailEnd/>
            </a:ln>
          </p:spPr>
          <p:txBody>
            <a:bodyPr/>
            <a:lstStyle/>
            <a:p>
              <a:endParaRPr lang="zh-CN" altLang="en-US"/>
            </a:p>
          </p:txBody>
        </p:sp>
      </p:grpSp>
      <p:graphicFrame>
        <p:nvGraphicFramePr>
          <p:cNvPr id="30" name="对象 29"/>
          <p:cNvGraphicFramePr>
            <a:graphicFrameLocks noChangeAspect="1"/>
          </p:cNvGraphicFramePr>
          <p:nvPr/>
        </p:nvGraphicFramePr>
        <p:xfrm>
          <a:off x="5580112" y="1772816"/>
          <a:ext cx="2653502" cy="2850058"/>
        </p:xfrm>
        <a:graphic>
          <a:graphicData uri="http://schemas.openxmlformats.org/presentationml/2006/ole">
            <p:oleObj spid="_x0000_s7170" name="Equation" r:id="rId4" imgW="1028520" imgH="110484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Energy and Application Model</a:t>
            </a:r>
            <a:endParaRPr lang="zh-CN" altLang="en-US" dirty="0"/>
          </a:p>
        </p:txBody>
      </p:sp>
      <p:sp>
        <p:nvSpPr>
          <p:cNvPr id="3" name="内容占位符 2"/>
          <p:cNvSpPr>
            <a:spLocks noGrp="1"/>
          </p:cNvSpPr>
          <p:nvPr>
            <p:ph idx="1"/>
          </p:nvPr>
        </p:nvSpPr>
        <p:spPr/>
        <p:txBody>
          <a:bodyPr/>
          <a:lstStyle/>
          <a:p>
            <a:r>
              <a:rPr lang="en-US" altLang="zh-CN" dirty="0" smtClean="0"/>
              <a:t>Application Model:</a:t>
            </a:r>
          </a:p>
          <a:p>
            <a:pPr lvl="1"/>
            <a:r>
              <a:rPr lang="en-US" altLang="zh-CN" sz="2000" dirty="0" smtClean="0"/>
              <a:t>A set of periodic tasks</a:t>
            </a:r>
          </a:p>
          <a:p>
            <a:pPr lvl="1"/>
            <a:r>
              <a:rPr lang="en-US" altLang="zh-CN" sz="2000" dirty="0" smtClean="0"/>
              <a:t>for each task, we know</a:t>
            </a:r>
          </a:p>
          <a:p>
            <a:pPr lvl="2"/>
            <a:r>
              <a:rPr lang="en-US" altLang="zh-CN" sz="1600" dirty="0" smtClean="0"/>
              <a:t> </a:t>
            </a:r>
          </a:p>
          <a:p>
            <a:pPr lvl="2"/>
            <a:r>
              <a:rPr lang="en-US" altLang="zh-CN" sz="1800" dirty="0" smtClean="0"/>
              <a:t>Unique priority</a:t>
            </a:r>
          </a:p>
          <a:p>
            <a:pPr lvl="2"/>
            <a:r>
              <a:rPr lang="en-US" altLang="zh-CN" sz="1800" dirty="0" smtClean="0"/>
              <a:t>Critical/non-critical task</a:t>
            </a:r>
            <a:endParaRPr lang="en-US" altLang="zh-CN" dirty="0" smtClean="0"/>
          </a:p>
          <a:p>
            <a:endParaRPr lang="en-US" altLang="zh-CN" dirty="0" smtClean="0"/>
          </a:p>
          <a:p>
            <a:r>
              <a:rPr lang="en-US" altLang="zh-CN" dirty="0" smtClean="0"/>
              <a:t>Energy Model:</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graphicFrame>
        <p:nvGraphicFramePr>
          <p:cNvPr id="4" name="对象 3"/>
          <p:cNvGraphicFramePr>
            <a:graphicFrameLocks noChangeAspect="1"/>
          </p:cNvGraphicFramePr>
          <p:nvPr/>
        </p:nvGraphicFramePr>
        <p:xfrm>
          <a:off x="539552" y="4005064"/>
          <a:ext cx="3032125" cy="1700213"/>
        </p:xfrm>
        <a:graphic>
          <a:graphicData uri="http://schemas.openxmlformats.org/presentationml/2006/ole">
            <p:oleObj spid="_x0000_s23554" name="Equation" r:id="rId4" imgW="1244520" imgH="698400" progId="Equation.DSMT4">
              <p:embed/>
            </p:oleObj>
          </a:graphicData>
        </a:graphic>
      </p:graphicFrame>
      <p:pic>
        <p:nvPicPr>
          <p:cNvPr id="5" name="图片 4" descr="tasks.png"/>
          <p:cNvPicPr>
            <a:picLocks noChangeAspect="1"/>
          </p:cNvPicPr>
          <p:nvPr/>
        </p:nvPicPr>
        <p:blipFill>
          <a:blip r:embed="rId5" cstate="print"/>
          <a:stretch>
            <a:fillRect/>
          </a:stretch>
        </p:blipFill>
        <p:spPr>
          <a:xfrm>
            <a:off x="3995936" y="1052736"/>
            <a:ext cx="4104456" cy="256695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aphicFrame>
        <p:nvGraphicFramePr>
          <p:cNvPr id="23555" name="Object 3"/>
          <p:cNvGraphicFramePr>
            <a:graphicFrameLocks noChangeAspect="1"/>
          </p:cNvGraphicFramePr>
          <p:nvPr/>
        </p:nvGraphicFramePr>
        <p:xfrm>
          <a:off x="1187624" y="1956740"/>
          <a:ext cx="1296144" cy="392140"/>
        </p:xfrm>
        <a:graphic>
          <a:graphicData uri="http://schemas.openxmlformats.org/presentationml/2006/ole">
            <p:oleObj spid="_x0000_s23555" name="Equation" r:id="rId6" imgW="711000" imgH="215640" progId="Equation.DSMT4">
              <p:embed/>
            </p:oleObj>
          </a:graphicData>
        </a:graphic>
      </p:graphicFrame>
      <p:sp>
        <p:nvSpPr>
          <p:cNvPr id="8" name="云形标注 7"/>
          <p:cNvSpPr/>
          <p:nvPr/>
        </p:nvSpPr>
        <p:spPr bwMode="auto">
          <a:xfrm>
            <a:off x="4572000" y="4509120"/>
            <a:ext cx="3096344" cy="1440160"/>
          </a:xfrm>
          <a:prstGeom prst="cloudCallout">
            <a:avLst>
              <a:gd name="adj1" fmla="val -80613"/>
              <a:gd name="adj2" fmla="val -3642"/>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zh-CN" b="0" i="0" u="none" strike="noStrike" cap="none" normalizeH="0" baseline="0" dirty="0" smtClean="0">
                <a:ln>
                  <a:noFill/>
                </a:ln>
                <a:solidFill>
                  <a:srgbClr val="FF0000"/>
                </a:solidFill>
                <a:effectLst/>
                <a:latin typeface="Verdana" charset="0"/>
                <a:ea typeface="ＭＳ Ｐゴシック" charset="-128"/>
                <a:cs typeface="ＭＳ Ｐゴシック" charset="-128"/>
              </a:rPr>
              <a:t>Sum of </a:t>
            </a:r>
            <a:br>
              <a:rPr kumimoji="0" lang="en-US" altLang="zh-CN" b="0" i="0" u="none" strike="noStrike" cap="none" normalizeH="0" baseline="0" dirty="0" smtClean="0">
                <a:ln>
                  <a:noFill/>
                </a:ln>
                <a:solidFill>
                  <a:srgbClr val="FF0000"/>
                </a:solidFill>
                <a:effectLst/>
                <a:latin typeface="Verdana" charset="0"/>
                <a:ea typeface="ＭＳ Ｐゴシック" charset="-128"/>
                <a:cs typeface="ＭＳ Ｐゴシック" charset="-128"/>
              </a:rPr>
            </a:br>
            <a:r>
              <a:rPr kumimoji="0" lang="en-US" altLang="zh-CN" b="0" i="0" u="none" strike="noStrike" cap="none" normalizeH="0" baseline="0" dirty="0" smtClean="0">
                <a:ln>
                  <a:noFill/>
                </a:ln>
                <a:solidFill>
                  <a:srgbClr val="FF0000"/>
                </a:solidFill>
                <a:effectLst/>
                <a:latin typeface="Verdana" charset="0"/>
                <a:ea typeface="ＭＳ Ｐゴシック" charset="-128"/>
                <a:cs typeface="ＭＳ Ｐゴシック" charset="-128"/>
              </a:rPr>
              <a:t>mode-switching</a:t>
            </a:r>
            <a:r>
              <a:rPr kumimoji="0" lang="en-US" altLang="zh-CN" b="0" i="0" u="none" strike="noStrike" cap="none" normalizeH="0" dirty="0" smtClean="0">
                <a:ln>
                  <a:noFill/>
                </a:ln>
                <a:solidFill>
                  <a:srgbClr val="FF0000"/>
                </a:solidFill>
                <a:effectLst/>
                <a:latin typeface="Verdana" charset="0"/>
                <a:ea typeface="ＭＳ Ｐゴシック" charset="-128"/>
                <a:cs typeface="ＭＳ Ｐゴシック" charset="-128"/>
              </a:rPr>
              <a:t> overheads</a:t>
            </a:r>
            <a:endParaRPr kumimoji="0" lang="zh-CN" altLang="en-US" b="0" i="0" u="none" strike="noStrike" cap="none" normalizeH="0" baseline="0" dirty="0">
              <a:ln>
                <a:noFill/>
              </a:ln>
              <a:solidFill>
                <a:srgbClr val="FF0000"/>
              </a:solidFill>
              <a:effectLst/>
              <a:latin typeface="Verdana" charset="0"/>
              <a:ea typeface="ＭＳ Ｐゴシック" charset="-128"/>
              <a:cs typeface="ＭＳ Ｐゴシック"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r>
              <a:rPr lang="en-US" altLang="zh-CN" dirty="0" smtClean="0">
                <a:latin typeface="Calibri" pitchFamily="34" charset="0"/>
                <a:cs typeface="Calibri" pitchFamily="34" charset="0"/>
              </a:rPr>
              <a:t>Energy/reliability Trade-off Model</a:t>
            </a:r>
            <a:endParaRPr lang="zh-CN" altLang="en-US" dirty="0" smtClean="0">
              <a:latin typeface="Calibri" pitchFamily="34" charset="0"/>
              <a:cs typeface="Calibri" pitchFamily="34" charset="0"/>
            </a:endParaRPr>
          </a:p>
        </p:txBody>
      </p:sp>
      <p:sp>
        <p:nvSpPr>
          <p:cNvPr id="11" name="内容占位符 10"/>
          <p:cNvSpPr>
            <a:spLocks noGrp="1"/>
          </p:cNvSpPr>
          <p:nvPr>
            <p:ph idx="1"/>
          </p:nvPr>
        </p:nvSpPr>
        <p:spPr>
          <a:xfrm>
            <a:off x="179513" y="935038"/>
            <a:ext cx="8784975" cy="5541962"/>
          </a:xfrm>
        </p:spPr>
        <p:txBody>
          <a:bodyPr/>
          <a:lstStyle/>
          <a:p>
            <a:pPr lvl="1" algn="ctr">
              <a:buNone/>
            </a:pPr>
            <a:r>
              <a:rPr lang="en-US" altLang="zh-CN" sz="2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The average failure rate of a system increases exponentially </a:t>
            </a:r>
            <a:br>
              <a:rPr lang="en-US" altLang="zh-CN" sz="2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br>
            <a:r>
              <a:rPr lang="en-US" altLang="zh-CN" sz="2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when the supply voltage and the operating frequency decreases</a:t>
            </a:r>
          </a:p>
          <a:p>
            <a:pPr lvl="1"/>
            <a:endParaRPr lang="en-US" altLang="zh-CN" sz="2000" dirty="0" smtClean="0">
              <a:latin typeface="Calibri" pitchFamily="34" charset="0"/>
              <a:cs typeface="Calibri" pitchFamily="34" charset="0"/>
            </a:endParaRPr>
          </a:p>
          <a:p>
            <a:pPr lvl="1"/>
            <a:endParaRPr lang="en-US" altLang="zh-CN" sz="2000" dirty="0" smtClean="0">
              <a:latin typeface="Calibri" pitchFamily="34" charset="0"/>
              <a:cs typeface="Calibri" pitchFamily="34" charset="0"/>
            </a:endParaRPr>
          </a:p>
          <a:p>
            <a:pPr>
              <a:buNone/>
            </a:pPr>
            <a:endParaRPr lang="zh-CN" altLang="en-US" dirty="0" smtClean="0"/>
          </a:p>
          <a:p>
            <a:endParaRPr lang="zh-CN" altLang="en-US" dirty="0"/>
          </a:p>
        </p:txBody>
      </p:sp>
      <p:graphicFrame>
        <p:nvGraphicFramePr>
          <p:cNvPr id="12" name="对象 11"/>
          <p:cNvGraphicFramePr>
            <a:graphicFrameLocks noChangeAspect="1"/>
          </p:cNvGraphicFramePr>
          <p:nvPr/>
        </p:nvGraphicFramePr>
        <p:xfrm>
          <a:off x="2873439" y="1772816"/>
          <a:ext cx="3397123" cy="554632"/>
        </p:xfrm>
        <a:graphic>
          <a:graphicData uri="http://schemas.openxmlformats.org/presentationml/2006/ole">
            <p:oleObj spid="_x0000_s3077" name="Equation" r:id="rId4" imgW="1244520" imgH="203040" progId="Equation.DSMT4">
              <p:embed/>
            </p:oleObj>
          </a:graphicData>
        </a:graphic>
      </p:graphicFrame>
      <p:pic>
        <p:nvPicPr>
          <p:cNvPr id="13" name="图片 12" descr="faultRate.jpg"/>
          <p:cNvPicPr>
            <a:picLocks noChangeAspect="1"/>
          </p:cNvPicPr>
          <p:nvPr/>
        </p:nvPicPr>
        <p:blipFill>
          <a:blip r:embed="rId5" cstate="print"/>
          <a:stretch>
            <a:fillRect/>
          </a:stretch>
        </p:blipFill>
        <p:spPr>
          <a:xfrm>
            <a:off x="132287" y="2546700"/>
            <a:ext cx="8879427" cy="390663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Schedulability Analysis</a:t>
            </a:r>
          </a:p>
        </p:txBody>
      </p:sp>
      <p:sp>
        <p:nvSpPr>
          <p:cNvPr id="5" name="内容占位符 4"/>
          <p:cNvSpPr>
            <a:spLocks noGrp="1"/>
          </p:cNvSpPr>
          <p:nvPr>
            <p:ph idx="1"/>
          </p:nvPr>
        </p:nvSpPr>
        <p:spPr/>
        <p:txBody>
          <a:bodyPr/>
          <a:lstStyle/>
          <a:p>
            <a:r>
              <a:rPr lang="en-US" altLang="zh-CN" dirty="0" smtClean="0">
                <a:effectLst>
                  <a:outerShdw blurRad="38100" dist="38100" dir="2700000" algn="tl">
                    <a:srgbClr val="000000">
                      <a:alpha val="43137"/>
                    </a:srgbClr>
                  </a:outerShdw>
                </a:effectLst>
              </a:rPr>
              <a:t>Fixed-Priority </a:t>
            </a:r>
            <a:br>
              <a:rPr lang="en-US" altLang="zh-CN" dirty="0" smtClean="0">
                <a:effectLst>
                  <a:outerShdw blurRad="38100" dist="38100" dir="2700000" algn="tl">
                    <a:srgbClr val="000000">
                      <a:alpha val="43137"/>
                    </a:srgbClr>
                  </a:outerShdw>
                </a:effectLst>
              </a:rPr>
            </a:br>
            <a:r>
              <a:rPr lang="en-US" altLang="zh-CN" dirty="0" smtClean="0">
                <a:effectLst>
                  <a:outerShdw blurRad="38100" dist="38100" dir="2700000" algn="tl">
                    <a:srgbClr val="000000">
                      <a:alpha val="43137"/>
                    </a:srgbClr>
                  </a:outerShdw>
                </a:effectLst>
              </a:rPr>
              <a:t>Preemptive Scheduling</a:t>
            </a:r>
          </a:p>
          <a:p>
            <a:endParaRPr lang="en-US" altLang="zh-CN" dirty="0" smtClean="0"/>
          </a:p>
          <a:p>
            <a:r>
              <a:rPr lang="en-US" altLang="zh-CN" dirty="0" smtClean="0">
                <a:effectLst>
                  <a:outerShdw blurRad="38100" dist="38100" dir="2700000" algn="tl">
                    <a:srgbClr val="000000">
                      <a:alpha val="43137"/>
                    </a:srgbClr>
                  </a:outerShdw>
                </a:effectLst>
              </a:rPr>
              <a:t>Response Time Analysis</a:t>
            </a:r>
            <a:r>
              <a:rPr lang="en-US" altLang="zh-CN" dirty="0" smtClean="0"/>
              <a:t/>
            </a:r>
            <a:br>
              <a:rPr lang="en-US" altLang="zh-CN" dirty="0" smtClean="0"/>
            </a:br>
            <a:endParaRPr lang="en-US" altLang="zh-CN" dirty="0" smtClean="0"/>
          </a:p>
          <a:p>
            <a:endParaRPr lang="en-US" altLang="zh-CN" dirty="0" smtClean="0"/>
          </a:p>
          <a:p>
            <a:pPr>
              <a:buNone/>
            </a:pPr>
            <a:endParaRPr lang="en-US" altLang="zh-CN" dirty="0" smtClean="0"/>
          </a:p>
          <a:p>
            <a:pPr>
              <a:buNone/>
            </a:pPr>
            <a:endParaRPr lang="en-US" altLang="zh-CN" dirty="0" smtClean="0"/>
          </a:p>
          <a:p>
            <a:r>
              <a:rPr lang="en-US" altLang="zh-CN" dirty="0" smtClean="0">
                <a:effectLst>
                  <a:outerShdw blurRad="38100" dist="38100" dir="2700000" algn="tl">
                    <a:srgbClr val="000000">
                      <a:alpha val="43137"/>
                    </a:srgbClr>
                  </a:outerShdw>
                </a:effectLst>
              </a:rPr>
              <a:t>Degree of Schedulability</a:t>
            </a:r>
          </a:p>
          <a:p>
            <a:endParaRPr lang="zh-CN" altLang="en-US" dirty="0"/>
          </a:p>
        </p:txBody>
      </p:sp>
      <p:graphicFrame>
        <p:nvGraphicFramePr>
          <p:cNvPr id="9" name="对象 8"/>
          <p:cNvGraphicFramePr>
            <a:graphicFrameLocks noChangeAspect="1"/>
          </p:cNvGraphicFramePr>
          <p:nvPr/>
        </p:nvGraphicFramePr>
        <p:xfrm>
          <a:off x="539552" y="2765425"/>
          <a:ext cx="2952328" cy="1088634"/>
        </p:xfrm>
        <a:graphic>
          <a:graphicData uri="http://schemas.openxmlformats.org/presentationml/2006/ole">
            <p:oleObj spid="_x0000_s6146" name="Equation" r:id="rId4" imgW="1206360" imgH="444240" progId="Equation.DSMT4">
              <p:embed/>
            </p:oleObj>
          </a:graphicData>
        </a:graphic>
      </p:graphicFrame>
      <p:graphicFrame>
        <p:nvGraphicFramePr>
          <p:cNvPr id="11" name="对象 10"/>
          <p:cNvGraphicFramePr>
            <a:graphicFrameLocks noChangeAspect="1"/>
          </p:cNvGraphicFramePr>
          <p:nvPr/>
        </p:nvGraphicFramePr>
        <p:xfrm>
          <a:off x="539552" y="4886733"/>
          <a:ext cx="4824536" cy="1177416"/>
        </p:xfrm>
        <a:graphic>
          <a:graphicData uri="http://schemas.openxmlformats.org/presentationml/2006/ole">
            <p:oleObj spid="_x0000_s6148" name="Equation" r:id="rId5" imgW="2133360" imgH="520560" progId="Equation.DSMT4">
              <p:embed/>
            </p:oleObj>
          </a:graphicData>
        </a:graphic>
      </p:graphicFrame>
      <p:pic>
        <p:nvPicPr>
          <p:cNvPr id="8" name="图片 7" descr="preemptive2.png"/>
          <p:cNvPicPr>
            <a:picLocks noChangeAspect="1"/>
          </p:cNvPicPr>
          <p:nvPr/>
        </p:nvPicPr>
        <p:blipFill>
          <a:blip r:embed="rId6" cstate="print"/>
          <a:stretch>
            <a:fillRect/>
          </a:stretch>
        </p:blipFill>
        <p:spPr>
          <a:xfrm>
            <a:off x="3912233" y="1628800"/>
            <a:ext cx="4476191" cy="1357143"/>
          </a:xfrm>
          <a:prstGeom prst="rect">
            <a:avLst/>
          </a:prstGeom>
        </p:spPr>
      </p:pic>
      <p:graphicFrame>
        <p:nvGraphicFramePr>
          <p:cNvPr id="10" name="对象 9"/>
          <p:cNvGraphicFramePr>
            <a:graphicFrameLocks noChangeAspect="1"/>
          </p:cNvGraphicFramePr>
          <p:nvPr/>
        </p:nvGraphicFramePr>
        <p:xfrm>
          <a:off x="4217937" y="1112838"/>
          <a:ext cx="3954463" cy="496887"/>
        </p:xfrm>
        <a:graphic>
          <a:graphicData uri="http://schemas.openxmlformats.org/presentationml/2006/ole">
            <p:oleObj spid="_x0000_s6149" name="Equation" r:id="rId7" imgW="1815840" imgH="228600" progId="Equation.DSMT4">
              <p:embed/>
            </p:oleObj>
          </a:graphicData>
        </a:graphic>
      </p:graphicFrame>
      <p:sp>
        <p:nvSpPr>
          <p:cNvPr id="12" name="矩形 11"/>
          <p:cNvSpPr/>
          <p:nvPr/>
        </p:nvSpPr>
        <p:spPr bwMode="auto">
          <a:xfrm>
            <a:off x="3923928" y="980728"/>
            <a:ext cx="4536504" cy="2088232"/>
          </a:xfrm>
          <a:prstGeom prst="rect">
            <a:avLst/>
          </a:prstGeom>
          <a:noFill/>
          <a:ln w="381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pPr eaLnBrk="1" hangingPunct="1"/>
            <a:r>
              <a:rPr lang="en-US" altLang="zh-CN" smtClean="0">
                <a:latin typeface="Calibri" pitchFamily="34" charset="0"/>
                <a:cs typeface="Calibri" pitchFamily="34" charset="0"/>
              </a:rPr>
              <a:t>Problem Formulation</a:t>
            </a:r>
            <a:endParaRPr lang="zh-CN" altLang="en-US" smtClean="0">
              <a:latin typeface="Calibri" pitchFamily="34" charset="0"/>
              <a:cs typeface="Calibri" pitchFamily="34" charset="0"/>
            </a:endParaRPr>
          </a:p>
        </p:txBody>
      </p:sp>
      <p:sp>
        <p:nvSpPr>
          <p:cNvPr id="14339" name="内容占位符 2"/>
          <p:cNvSpPr>
            <a:spLocks noGrp="1"/>
          </p:cNvSpPr>
          <p:nvPr>
            <p:ph idx="1"/>
          </p:nvPr>
        </p:nvSpPr>
        <p:spPr>
          <a:xfrm>
            <a:off x="358775" y="928688"/>
            <a:ext cx="8424863" cy="5548312"/>
          </a:xfrm>
        </p:spPr>
        <p:txBody>
          <a:bodyPr/>
          <a:lstStyle/>
          <a:p>
            <a:r>
              <a:rPr lang="en-US" altLang="zh-CN" dirty="0" smtClean="0">
                <a:effectLst>
                  <a:outerShdw blurRad="38100" dist="38100" dir="2700000" algn="tl">
                    <a:srgbClr val="000000">
                      <a:alpha val="43137"/>
                    </a:srgbClr>
                  </a:outerShdw>
                </a:effectLst>
                <a:latin typeface="Calibri" pitchFamily="34" charset="0"/>
                <a:cs typeface="Calibri" pitchFamily="34" charset="0"/>
              </a:rPr>
              <a:t>Given:</a:t>
            </a:r>
          </a:p>
          <a:p>
            <a:pPr lvl="1" eaLnBrk="1" hangingPunct="1"/>
            <a:r>
              <a:rPr lang="en-US" altLang="zh-CN" sz="2000" dirty="0" smtClean="0">
                <a:latin typeface="Calibri" pitchFamily="34" charset="0"/>
                <a:cs typeface="Calibri" pitchFamily="34" charset="0"/>
              </a:rPr>
              <a:t>Application</a:t>
            </a:r>
          </a:p>
          <a:p>
            <a:pPr lvl="1" eaLnBrk="1" hangingPunct="1"/>
            <a:r>
              <a:rPr lang="en-US" altLang="zh-CN" sz="2000" dirty="0" smtClean="0">
                <a:latin typeface="Calibri" pitchFamily="34" charset="0"/>
                <a:cs typeface="Calibri" pitchFamily="34" charset="0"/>
              </a:rPr>
              <a:t>Architecture</a:t>
            </a:r>
          </a:p>
          <a:p>
            <a:pPr lvl="1" eaLnBrk="1" hangingPunct="1"/>
            <a:r>
              <a:rPr lang="en-US" altLang="zh-CN" sz="2000" dirty="0" smtClean="0">
                <a:latin typeface="Calibri" pitchFamily="34" charset="0"/>
                <a:cs typeface="Calibri" pitchFamily="34" charset="0"/>
              </a:rPr>
              <a:t>Reliability Goal</a:t>
            </a:r>
          </a:p>
          <a:p>
            <a:pPr lvl="1" eaLnBrk="1" hangingPunct="1"/>
            <a:r>
              <a:rPr lang="en-US" altLang="zh-CN" sz="2000" dirty="0" smtClean="0">
                <a:latin typeface="Calibri" pitchFamily="34" charset="0"/>
                <a:cs typeface="Calibri" pitchFamily="34" charset="0"/>
              </a:rPr>
              <a:t>Tolerate k-faults for each task</a:t>
            </a:r>
          </a:p>
          <a:p>
            <a:pPr lvl="1" eaLnBrk="1" hangingPunct="1"/>
            <a:endParaRPr lang="en-US" altLang="zh-CN" sz="2000" dirty="0" smtClean="0">
              <a:latin typeface="Calibri" pitchFamily="34" charset="0"/>
              <a:cs typeface="Calibri" pitchFamily="34" charset="0"/>
            </a:endParaRPr>
          </a:p>
          <a:p>
            <a:r>
              <a:rPr lang="en-US" altLang="zh-CN" dirty="0" smtClean="0">
                <a:effectLst>
                  <a:outerShdw blurRad="38100" dist="38100" dir="2700000" algn="tl">
                    <a:srgbClr val="000000">
                      <a:alpha val="43137"/>
                    </a:srgbClr>
                  </a:outerShdw>
                </a:effectLst>
                <a:latin typeface="Calibri" pitchFamily="34" charset="0"/>
                <a:cs typeface="Calibri" pitchFamily="34" charset="0"/>
              </a:rPr>
              <a:t>We are interested to determine:</a:t>
            </a:r>
          </a:p>
          <a:p>
            <a:pPr lvl="1" eaLnBrk="1" hangingPunct="1"/>
            <a:r>
              <a:rPr lang="en-US" altLang="zh-CN" sz="2000" dirty="0" smtClean="0">
                <a:latin typeface="Calibri" pitchFamily="34" charset="0"/>
                <a:cs typeface="Calibri" pitchFamily="34" charset="0"/>
              </a:rPr>
              <a:t>the </a:t>
            </a:r>
            <a:r>
              <a:rPr lang="en-US" altLang="zh-CN" sz="2000" b="1" dirty="0" smtClean="0">
                <a:latin typeface="Calibri" pitchFamily="34" charset="0"/>
                <a:cs typeface="Calibri" pitchFamily="34" charset="0"/>
              </a:rPr>
              <a:t>mapping</a:t>
            </a:r>
            <a:r>
              <a:rPr lang="en-US" altLang="zh-CN" sz="2000" dirty="0" smtClean="0">
                <a:latin typeface="Calibri" pitchFamily="34" charset="0"/>
                <a:cs typeface="Calibri" pitchFamily="34" charset="0"/>
              </a:rPr>
              <a:t> for allocating each task</a:t>
            </a:r>
          </a:p>
          <a:p>
            <a:pPr lvl="1" eaLnBrk="1" hangingPunct="1"/>
            <a:r>
              <a:rPr lang="en-US" altLang="zh-CN" sz="2000" dirty="0" smtClean="0">
                <a:latin typeface="Calibri" pitchFamily="34" charset="0"/>
                <a:cs typeface="Calibri" pitchFamily="34" charset="0"/>
              </a:rPr>
              <a:t>the </a:t>
            </a:r>
            <a:r>
              <a:rPr lang="en-US" altLang="zh-CN" sz="2000" b="1" dirty="0" smtClean="0">
                <a:latin typeface="Calibri" pitchFamily="34" charset="0"/>
                <a:cs typeface="Calibri" pitchFamily="34" charset="0"/>
              </a:rPr>
              <a:t>operating mode </a:t>
            </a:r>
            <a:r>
              <a:rPr lang="en-US" altLang="zh-CN" sz="2000" dirty="0" smtClean="0">
                <a:latin typeface="Calibri" pitchFamily="34" charset="0"/>
                <a:cs typeface="Calibri" pitchFamily="34" charset="0"/>
              </a:rPr>
              <a:t>for executing each task</a:t>
            </a:r>
          </a:p>
          <a:p>
            <a:pPr lvl="1" eaLnBrk="1" hangingPunct="1"/>
            <a:endParaRPr lang="en-US" altLang="zh-CN" dirty="0" smtClean="0">
              <a:latin typeface="Calibri" pitchFamily="34" charset="0"/>
              <a:cs typeface="Calibri" pitchFamily="34" charset="0"/>
            </a:endParaRPr>
          </a:p>
          <a:p>
            <a:pPr eaLnBrk="1" hangingPunct="1"/>
            <a:r>
              <a:rPr lang="en-US" altLang="zh-CN" dirty="0" smtClean="0">
                <a:effectLst>
                  <a:outerShdw blurRad="38100" dist="38100" dir="2700000" algn="tl">
                    <a:srgbClr val="000000">
                      <a:alpha val="43137"/>
                    </a:srgbClr>
                  </a:outerShdw>
                </a:effectLst>
                <a:latin typeface="Calibri" pitchFamily="34" charset="0"/>
                <a:cs typeface="Calibri" pitchFamily="34" charset="0"/>
              </a:rPr>
              <a:t>Such that:</a:t>
            </a:r>
          </a:p>
          <a:p>
            <a:pPr lvl="1" eaLnBrk="1" hangingPunct="1"/>
            <a:r>
              <a:rPr lang="en-US" altLang="zh-CN" sz="2000" dirty="0" smtClean="0">
                <a:latin typeface="Calibri" pitchFamily="34" charset="0"/>
                <a:cs typeface="Calibri" pitchFamily="34" charset="0"/>
              </a:rPr>
              <a:t>all tasks meet their </a:t>
            </a:r>
            <a:r>
              <a:rPr lang="en-US" altLang="zh-CN" sz="2000" b="1" dirty="0" smtClean="0">
                <a:latin typeface="Calibri" pitchFamily="34" charset="0"/>
                <a:cs typeface="Calibri" pitchFamily="34" charset="0"/>
              </a:rPr>
              <a:t>timing requirements</a:t>
            </a:r>
          </a:p>
          <a:p>
            <a:pPr lvl="1" eaLnBrk="1" hangingPunct="1"/>
            <a:r>
              <a:rPr lang="en-US" altLang="zh-CN" sz="2000" dirty="0" smtClean="0">
                <a:latin typeface="Calibri" pitchFamily="34" charset="0"/>
                <a:cs typeface="Calibri" pitchFamily="34" charset="0"/>
              </a:rPr>
              <a:t>the application reliability meets the given </a:t>
            </a:r>
            <a:r>
              <a:rPr lang="en-US" altLang="zh-CN" sz="2000" b="1" dirty="0" smtClean="0">
                <a:latin typeface="Calibri" pitchFamily="34" charset="0"/>
                <a:cs typeface="Calibri" pitchFamily="34" charset="0"/>
              </a:rPr>
              <a:t>reliability goal</a:t>
            </a:r>
          </a:p>
          <a:p>
            <a:pPr lvl="1" eaLnBrk="1" hangingPunct="1"/>
            <a:r>
              <a:rPr lang="en-US" altLang="zh-CN" sz="2000" dirty="0" smtClean="0">
                <a:latin typeface="Calibri" pitchFamily="34" charset="0"/>
                <a:cs typeface="Calibri" pitchFamily="34" charset="0"/>
              </a:rPr>
              <a:t>the </a:t>
            </a:r>
            <a:r>
              <a:rPr lang="en-US" altLang="zh-CN" sz="2000" b="1" dirty="0" smtClean="0">
                <a:latin typeface="Calibri" pitchFamily="34" charset="0"/>
                <a:cs typeface="Calibri" pitchFamily="34" charset="0"/>
              </a:rPr>
              <a:t>energy consumption </a:t>
            </a:r>
            <a:r>
              <a:rPr lang="en-US" altLang="zh-CN" sz="2000" dirty="0" smtClean="0">
                <a:latin typeface="Calibri" pitchFamily="34" charset="0"/>
                <a:cs typeface="Calibri" pitchFamily="34" charset="0"/>
              </a:rPr>
              <a:t>of system is minimized</a:t>
            </a:r>
            <a:endParaRPr lang="zh-CN" altLang="en-US" sz="20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TU Informatics">
  <a:themeElements>
    <a:clrScheme name="DTU Informatics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DTU Informa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TU Informa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TU Informa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TU Informa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TU Informa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TU Informa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TU Informatic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TU Informa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TU Informa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TU Informa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TU Informa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TU Informa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TU Informatics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TU Informatics">
  <a:themeElements>
    <a:clrScheme name="DTU Informatics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DTU Informa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TU Informa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TU Informa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TU Informa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TU Informa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TU Informa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TU Informatic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TU Informa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TU Informa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TU Informa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TU Informa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TU Informa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TU Informatics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3689</TotalTime>
  <Words>1778</Words>
  <Application>Microsoft Office PowerPoint</Application>
  <PresentationFormat>全屏显示(4:3)</PresentationFormat>
  <Paragraphs>204</Paragraphs>
  <Slides>15</Slides>
  <Notes>12</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15</vt:i4>
      </vt:variant>
    </vt:vector>
  </HeadingPairs>
  <TitlesOfParts>
    <vt:vector size="19" baseType="lpstr">
      <vt:lpstr>DTU Informatics</vt:lpstr>
      <vt:lpstr>1_DTU Informatics</vt:lpstr>
      <vt:lpstr>Equation</vt:lpstr>
      <vt:lpstr>MathType 6.0 Equation</vt:lpstr>
      <vt:lpstr>Energy/Reliability Trade-offs  in Fault-Tolerant Event-Triggered Distributed Embedded Systems</vt:lpstr>
      <vt:lpstr>Motivation</vt:lpstr>
      <vt:lpstr>Outline</vt:lpstr>
      <vt:lpstr>Architecture Model</vt:lpstr>
      <vt:lpstr>Reliability Model</vt:lpstr>
      <vt:lpstr>Energy and Application Model</vt:lpstr>
      <vt:lpstr>Energy/reliability Trade-off Model</vt:lpstr>
      <vt:lpstr>Schedulability Analysis</vt:lpstr>
      <vt:lpstr>Problem Formulation</vt:lpstr>
      <vt:lpstr>Motivational Example</vt:lpstr>
      <vt:lpstr>Optimization Strategy</vt:lpstr>
      <vt:lpstr>Tabu Search-based Algorithm</vt:lpstr>
      <vt:lpstr>Experimental Results</vt:lpstr>
      <vt:lpstr>Experimental Results</vt:lpstr>
      <vt:lpstr>Conclusion and Contributions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Energy/Reliability Trade-offs  in Fault-Tolerant Event-Triggered Distributed Embedded Systems</dc:title>
  <dc:creator>Junhe Gan</dc:creator>
  <cp:lastModifiedBy>Junhe Gan</cp:lastModifiedBy>
  <cp:revision>208</cp:revision>
  <dcterms:created xsi:type="dcterms:W3CDTF">2011-01-07T15:24:19Z</dcterms:created>
  <dcterms:modified xsi:type="dcterms:W3CDTF">2011-01-14T15:51:48Z</dcterms:modified>
</cp:coreProperties>
</file>